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1"/>
  </p:notesMasterIdLst>
  <p:sldIdLst>
    <p:sldId id="257" r:id="rId3"/>
    <p:sldId id="259" r:id="rId4"/>
    <p:sldId id="260" r:id="rId5"/>
    <p:sldId id="261" r:id="rId6"/>
    <p:sldId id="262" r:id="rId7"/>
    <p:sldId id="264" r:id="rId8"/>
    <p:sldId id="265" r:id="rId9"/>
    <p:sldId id="266" r:id="rId10"/>
    <p:sldId id="267" r:id="rId11"/>
    <p:sldId id="268" r:id="rId12"/>
    <p:sldId id="270"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8" d="100"/>
          <a:sy n="88" d="100"/>
        </p:scale>
        <p:origin x="20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62C203-8BD8-4A5C-80A5-D90AC606EDD6}" type="datetimeFigureOut">
              <a:rPr lang="zh-CN" altLang="en-US" smtClean="0"/>
              <a:t>2023/3/21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0DF971-2291-4BCD-A832-138BACEB566E}" type="slidenum">
              <a:rPr lang="zh-CN" altLang="en-US" smtClean="0"/>
              <a:t>‹#›</a:t>
            </a:fld>
            <a:endParaRPr lang="zh-CN" altLang="en-US"/>
          </a:p>
        </p:txBody>
      </p:sp>
    </p:spTree>
    <p:extLst>
      <p:ext uri="{BB962C8B-B14F-4D97-AF65-F5344CB8AC3E}">
        <p14:creationId xmlns:p14="http://schemas.microsoft.com/office/powerpoint/2010/main" val="2581106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572786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738083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633120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0052739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161022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530708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476064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9838825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34434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7964097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792829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8070918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179973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599955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5040170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2739064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9140827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4018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684412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5919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109040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070287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315158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1056424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761445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3139608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815850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9219702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5016824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4698063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5503186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5366162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260498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3177861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903532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316618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3484233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8736997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6742748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5792087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126695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088730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89945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28428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606084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353349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40940F-E02B-4056-81CB-5DDA428A652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379286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descr="背景23">
            <a:extLst>
              <a:ext uri="{FF2B5EF4-FFF2-40B4-BE49-F238E27FC236}">
                <a16:creationId xmlns:a16="http://schemas.microsoft.com/office/drawing/2014/main" id="{E6E08C68-BDE3-33D2-C928-0E354843EAD0}"/>
              </a:ext>
            </a:extLst>
          </p:cNvPr>
          <p:cNvPicPr>
            <a:picLocks noChangeAspect="1"/>
          </p:cNvPicPr>
          <p:nvPr userDrawn="1"/>
        </p:nvPicPr>
        <p:blipFill>
          <a:blip r:embed="rId2"/>
          <a:stretch>
            <a:fillRect/>
          </a:stretch>
        </p:blipFill>
        <p:spPr>
          <a:xfrm>
            <a:off x="0" y="0"/>
            <a:ext cx="12191365" cy="6857365"/>
          </a:xfrm>
          <a:prstGeom prst="rect">
            <a:avLst/>
          </a:prstGeom>
        </p:spPr>
      </p:pic>
      <p:pic>
        <p:nvPicPr>
          <p:cNvPr id="10" name="图片 9" descr="红飘带3">
            <a:extLst>
              <a:ext uri="{FF2B5EF4-FFF2-40B4-BE49-F238E27FC236}">
                <a16:creationId xmlns:a16="http://schemas.microsoft.com/office/drawing/2014/main" id="{C6A3CA42-5595-C620-9ADE-983EBFD2DAA5}"/>
              </a:ext>
            </a:extLst>
          </p:cNvPr>
          <p:cNvPicPr>
            <a:picLocks noChangeAspect="1"/>
          </p:cNvPicPr>
          <p:nvPr userDrawn="1"/>
        </p:nvPicPr>
        <p:blipFill>
          <a:blip r:embed="rId3"/>
          <a:stretch>
            <a:fillRect/>
          </a:stretch>
        </p:blipFill>
        <p:spPr>
          <a:xfrm>
            <a:off x="0" y="0"/>
            <a:ext cx="5186045" cy="1577340"/>
          </a:xfrm>
          <a:prstGeom prst="rect">
            <a:avLst/>
          </a:prstGeom>
        </p:spPr>
      </p:pic>
      <p:pic>
        <p:nvPicPr>
          <p:cNvPr id="11" name="图片 10" descr="图片1555--">
            <a:extLst>
              <a:ext uri="{FF2B5EF4-FFF2-40B4-BE49-F238E27FC236}">
                <a16:creationId xmlns:a16="http://schemas.microsoft.com/office/drawing/2014/main" id="{F8A85E2E-9A73-6ABE-2820-A82E7B8EA53A}"/>
              </a:ext>
            </a:extLst>
          </p:cNvPr>
          <p:cNvPicPr>
            <a:picLocks noChangeAspect="1"/>
          </p:cNvPicPr>
          <p:nvPr userDrawn="1"/>
        </p:nvPicPr>
        <p:blipFill>
          <a:blip r:embed="rId4"/>
          <a:srcRect b="412"/>
          <a:stretch>
            <a:fillRect/>
          </a:stretch>
        </p:blipFill>
        <p:spPr>
          <a:xfrm>
            <a:off x="-1270" y="4556760"/>
            <a:ext cx="12192635" cy="2300605"/>
          </a:xfrm>
          <a:prstGeom prst="rect">
            <a:avLst/>
          </a:prstGeom>
        </p:spPr>
      </p:pic>
    </p:spTree>
    <p:extLst>
      <p:ext uri="{BB962C8B-B14F-4D97-AF65-F5344CB8AC3E}">
        <p14:creationId xmlns:p14="http://schemas.microsoft.com/office/powerpoint/2010/main" val="17428105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384542487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37222723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401366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17" name="任意多边形 16"/>
          <p:cNvSpPr/>
          <p:nvPr userDrawn="1"/>
        </p:nvSpPr>
        <p:spPr>
          <a:xfrm>
            <a:off x="78740" y="748665"/>
            <a:ext cx="11983720" cy="80010"/>
          </a:xfrm>
          <a:custGeom>
            <a:avLst/>
            <a:gdLst>
              <a:gd name="connsiteX0" fmla="*/ 0 w 10392228"/>
              <a:gd name="connsiteY0" fmla="*/ 0 h 0"/>
              <a:gd name="connsiteX1" fmla="*/ 10392228 w 10392228"/>
              <a:gd name="connsiteY1" fmla="*/ 0 h 0"/>
            </a:gdLst>
            <a:ahLst/>
            <a:cxnLst>
              <a:cxn ang="0">
                <a:pos x="connsiteX0" y="connsiteY0"/>
              </a:cxn>
              <a:cxn ang="0">
                <a:pos x="connsiteX1" y="connsiteY1"/>
              </a:cxn>
            </a:cxnLst>
            <a:rect l="l" t="t" r="r" b="b"/>
            <a:pathLst>
              <a:path w="10392228">
                <a:moveTo>
                  <a:pt x="0" y="0"/>
                </a:moveTo>
                <a:lnTo>
                  <a:pt x="10392228" y="0"/>
                </a:lnTo>
              </a:path>
            </a:pathLst>
          </a:custGeom>
          <a:noFill/>
          <a:ln w="12700">
            <a:solidFill>
              <a:schemeClr val="accent1"/>
            </a:solidFill>
            <a:prstDash val="lg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5"/>
          <p:cNvSpPr>
            <a:spLocks noChangeArrowheads="1"/>
          </p:cNvSpPr>
          <p:nvPr userDrawn="1"/>
        </p:nvSpPr>
        <p:spPr bwMode="auto">
          <a:xfrm>
            <a:off x="9688734" y="300738"/>
            <a:ext cx="2345514" cy="49244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r"/>
            <a:r>
              <a:rPr lang="zh-CN" altLang="en-US" sz="2200" b="1" spc="0" dirty="0">
                <a:ln cmpd="sng">
                  <a:noFill/>
                  <a:prstDash val="solid"/>
                </a:ln>
                <a:solidFill>
                  <a:schemeClr val="accent1"/>
                </a:solidFill>
                <a:latin typeface="微软雅黑" panose="020B0503020204020204" pitchFamily="34" charset="-122"/>
                <a:ea typeface="微软雅黑" panose="020B0503020204020204" pitchFamily="34" charset="-122"/>
              </a:rPr>
              <a:t>学习和遵守</a:t>
            </a:r>
            <a:r>
              <a:rPr lang="zh-CN" altLang="en-US" sz="2600" b="0" spc="0" dirty="0">
                <a:ln cmpd="sng">
                  <a:noFill/>
                  <a:prstDash val="solid"/>
                </a:ln>
                <a:solidFill>
                  <a:schemeClr val="accent1"/>
                </a:solidFill>
                <a:latin typeface="方正大标宋简体" panose="03000509000000000000" pitchFamily="65" charset="-122"/>
                <a:ea typeface="方正大标宋简体" panose="03000509000000000000" pitchFamily="65" charset="-122"/>
              </a:rPr>
              <a:t>党章</a:t>
            </a:r>
          </a:p>
        </p:txBody>
      </p:sp>
      <p:grpSp>
        <p:nvGrpSpPr>
          <p:cNvPr id="131" name="组合 130"/>
          <p:cNvGrpSpPr/>
          <p:nvPr userDrawn="1"/>
        </p:nvGrpSpPr>
        <p:grpSpPr>
          <a:xfrm>
            <a:off x="104140" y="127635"/>
            <a:ext cx="532130" cy="533400"/>
            <a:chOff x="914400" y="1457325"/>
            <a:chExt cx="1511300" cy="1512888"/>
          </a:xfrm>
        </p:grpSpPr>
        <p:sp>
          <p:nvSpPr>
            <p:cNvPr id="132" name="椭圆 2"/>
            <p:cNvSpPr>
              <a:spLocks noChangeArrowheads="1"/>
            </p:cNvSpPr>
            <p:nvPr/>
          </p:nvSpPr>
          <p:spPr bwMode="auto">
            <a:xfrm>
              <a:off x="914400" y="1457325"/>
              <a:ext cx="1511300" cy="1512888"/>
            </a:xfrm>
            <a:prstGeom prst="ellipse">
              <a:avLst/>
            </a:prstGeom>
            <a:solidFill>
              <a:srgbClr val="C4261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fontAlgn="base" hangingPunct="1">
                <a:spcBef>
                  <a:spcPct val="0"/>
                </a:spcBef>
                <a:spcAft>
                  <a:spcPct val="0"/>
                </a:spcAft>
                <a:buSzPct val="100000"/>
              </a:pPr>
              <a:endParaRPr lang="zh-CN" altLang="en-US">
                <a:solidFill>
                  <a:srgbClr val="C4261D"/>
                </a:solidFill>
                <a:ea typeface="宋体" panose="02010600030101010101" pitchFamily="2" charset="-122"/>
              </a:endParaRPr>
            </a:p>
          </p:txBody>
        </p:sp>
        <p:sp>
          <p:nvSpPr>
            <p:cNvPr id="133" name="Freeform 5"/>
            <p:cNvSpPr/>
            <p:nvPr/>
          </p:nvSpPr>
          <p:spPr bwMode="auto">
            <a:xfrm>
              <a:off x="1209675" y="1682750"/>
              <a:ext cx="920750" cy="1062038"/>
            </a:xfrm>
            <a:custGeom>
              <a:avLst/>
              <a:gdLst>
                <a:gd name="T0" fmla="*/ 2147483647 w 593"/>
                <a:gd name="T1" fmla="*/ 2147483647 h 705"/>
                <a:gd name="T2" fmla="*/ 2147483647 w 593"/>
                <a:gd name="T3" fmla="*/ 2147483647 h 705"/>
                <a:gd name="T4" fmla="*/ 2147483647 w 593"/>
                <a:gd name="T5" fmla="*/ 2147483647 h 705"/>
                <a:gd name="T6" fmla="*/ 2147483647 w 593"/>
                <a:gd name="T7" fmla="*/ 2147483647 h 705"/>
                <a:gd name="T8" fmla="*/ 2147483647 w 593"/>
                <a:gd name="T9" fmla="*/ 2147483647 h 705"/>
                <a:gd name="T10" fmla="*/ 2147483647 w 593"/>
                <a:gd name="T11" fmla="*/ 2147483647 h 705"/>
                <a:gd name="T12" fmla="*/ 2147483647 w 593"/>
                <a:gd name="T13" fmla="*/ 2147483647 h 705"/>
                <a:gd name="T14" fmla="*/ 2147483647 w 593"/>
                <a:gd name="T15" fmla="*/ 2147483647 h 705"/>
                <a:gd name="T16" fmla="*/ 2147483647 w 593"/>
                <a:gd name="T17" fmla="*/ 2147483647 h 705"/>
                <a:gd name="T18" fmla="*/ 2147483647 w 593"/>
                <a:gd name="T19" fmla="*/ 2147483647 h 705"/>
                <a:gd name="T20" fmla="*/ 2147483647 w 593"/>
                <a:gd name="T21" fmla="*/ 2147483647 h 705"/>
                <a:gd name="T22" fmla="*/ 2147483647 w 593"/>
                <a:gd name="T23" fmla="*/ 2147483647 h 705"/>
                <a:gd name="T24" fmla="*/ 2147483647 w 593"/>
                <a:gd name="T25" fmla="*/ 2147483647 h 705"/>
                <a:gd name="T26" fmla="*/ 2147483647 w 593"/>
                <a:gd name="T27" fmla="*/ 2147483647 h 705"/>
                <a:gd name="T28" fmla="*/ 2147483647 w 593"/>
                <a:gd name="T29" fmla="*/ 2147483647 h 705"/>
                <a:gd name="T30" fmla="*/ 2147483647 w 593"/>
                <a:gd name="T31" fmla="*/ 2147483647 h 705"/>
                <a:gd name="T32" fmla="*/ 2147483647 w 593"/>
                <a:gd name="T33" fmla="*/ 2147483647 h 705"/>
                <a:gd name="T34" fmla="*/ 2147483647 w 593"/>
                <a:gd name="T35" fmla="*/ 2147483647 h 705"/>
                <a:gd name="T36" fmla="*/ 2147483647 w 593"/>
                <a:gd name="T37" fmla="*/ 2147483647 h 705"/>
                <a:gd name="T38" fmla="*/ 2147483647 w 593"/>
                <a:gd name="T39" fmla="*/ 2147483647 h 705"/>
                <a:gd name="T40" fmla="*/ 2147483647 w 593"/>
                <a:gd name="T41" fmla="*/ 2147483647 h 705"/>
                <a:gd name="T42" fmla="*/ 2147483647 w 593"/>
                <a:gd name="T43" fmla="*/ 2147483647 h 705"/>
                <a:gd name="T44" fmla="*/ 2147483647 w 593"/>
                <a:gd name="T45" fmla="*/ 2147483647 h 705"/>
                <a:gd name="T46" fmla="*/ 2147483647 w 593"/>
                <a:gd name="T47" fmla="*/ 2147483647 h 705"/>
                <a:gd name="T48" fmla="*/ 2147483647 w 593"/>
                <a:gd name="T49" fmla="*/ 2147483647 h 705"/>
                <a:gd name="T50" fmla="*/ 2147483647 w 593"/>
                <a:gd name="T51" fmla="*/ 2147483647 h 705"/>
                <a:gd name="T52" fmla="*/ 2147483647 w 593"/>
                <a:gd name="T53" fmla="*/ 2147483647 h 705"/>
                <a:gd name="T54" fmla="*/ 2147483647 w 593"/>
                <a:gd name="T55" fmla="*/ 2147483647 h 705"/>
                <a:gd name="T56" fmla="*/ 2147483647 w 593"/>
                <a:gd name="T57" fmla="*/ 2147483647 h 705"/>
                <a:gd name="T58" fmla="*/ 0 w 593"/>
                <a:gd name="T59" fmla="*/ 2147483647 h 705"/>
                <a:gd name="T60" fmla="*/ 0 w 593"/>
                <a:gd name="T61" fmla="*/ 2147483647 h 705"/>
                <a:gd name="T62" fmla="*/ 2147483647 w 593"/>
                <a:gd name="T63" fmla="*/ 2147483647 h 705"/>
                <a:gd name="T64" fmla="*/ 2147483647 w 593"/>
                <a:gd name="T65" fmla="*/ 2147483647 h 705"/>
                <a:gd name="T66" fmla="*/ 2147483647 w 593"/>
                <a:gd name="T67" fmla="*/ 2147483647 h 705"/>
                <a:gd name="T68" fmla="*/ 2147483647 w 593"/>
                <a:gd name="T69" fmla="*/ 2147483647 h 705"/>
                <a:gd name="T70" fmla="*/ 2147483647 w 593"/>
                <a:gd name="T71" fmla="*/ 2147483647 h 705"/>
                <a:gd name="T72" fmla="*/ 2147483647 w 593"/>
                <a:gd name="T73" fmla="*/ 2147483647 h 705"/>
                <a:gd name="T74" fmla="*/ 2147483647 w 593"/>
                <a:gd name="T75" fmla="*/ 2147483647 h 705"/>
                <a:gd name="T76" fmla="*/ 2147483647 w 593"/>
                <a:gd name="T77" fmla="*/ 2147483647 h 705"/>
                <a:gd name="T78" fmla="*/ 2147483647 w 593"/>
                <a:gd name="T79" fmla="*/ 2147483647 h 705"/>
                <a:gd name="T80" fmla="*/ 2147483647 w 593"/>
                <a:gd name="T81" fmla="*/ 2147483647 h 705"/>
                <a:gd name="T82" fmla="*/ 2147483647 w 593"/>
                <a:gd name="T83" fmla="*/ 2147483647 h 705"/>
                <a:gd name="T84" fmla="*/ 2147483647 w 593"/>
                <a:gd name="T85" fmla="*/ 2147483647 h 705"/>
                <a:gd name="T86" fmla="*/ 2147483647 w 593"/>
                <a:gd name="T87" fmla="*/ 2147483647 h 705"/>
                <a:gd name="T88" fmla="*/ 2147483647 w 593"/>
                <a:gd name="T89" fmla="*/ 2147483647 h 705"/>
                <a:gd name="T90" fmla="*/ 2147483647 w 593"/>
                <a:gd name="T91" fmla="*/ 2147483647 h 705"/>
                <a:gd name="T92" fmla="*/ 2147483647 w 593"/>
                <a:gd name="T93" fmla="*/ 2147483647 h 705"/>
                <a:gd name="T94" fmla="*/ 2147483647 w 593"/>
                <a:gd name="T95" fmla="*/ 2147483647 h 705"/>
                <a:gd name="T96" fmla="*/ 2147483647 w 593"/>
                <a:gd name="T97" fmla="*/ 2147483647 h 705"/>
                <a:gd name="T98" fmla="*/ 2147483647 w 593"/>
                <a:gd name="T99" fmla="*/ 2147483647 h 705"/>
                <a:gd name="T100" fmla="*/ 2147483647 w 593"/>
                <a:gd name="T101" fmla="*/ 2147483647 h 705"/>
                <a:gd name="T102" fmla="*/ 2147483647 w 593"/>
                <a:gd name="T103" fmla="*/ 2147483647 h 705"/>
                <a:gd name="T104" fmla="*/ 2147483647 w 593"/>
                <a:gd name="T105" fmla="*/ 2147483647 h 70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93" h="705">
                  <a:moveTo>
                    <a:pt x="285" y="288"/>
                  </a:moveTo>
                  <a:lnTo>
                    <a:pt x="285" y="705"/>
                  </a:lnTo>
                  <a:lnTo>
                    <a:pt x="593" y="596"/>
                  </a:lnTo>
                  <a:lnTo>
                    <a:pt x="593" y="179"/>
                  </a:lnTo>
                  <a:lnTo>
                    <a:pt x="285" y="288"/>
                  </a:lnTo>
                  <a:close/>
                  <a:moveTo>
                    <a:pt x="258" y="315"/>
                  </a:moveTo>
                  <a:lnTo>
                    <a:pt x="258" y="373"/>
                  </a:lnTo>
                  <a:cubicBezTo>
                    <a:pt x="229" y="367"/>
                    <a:pt x="201" y="345"/>
                    <a:pt x="201" y="345"/>
                  </a:cubicBezTo>
                  <a:lnTo>
                    <a:pt x="201" y="283"/>
                  </a:lnTo>
                  <a:cubicBezTo>
                    <a:pt x="236" y="311"/>
                    <a:pt x="258" y="315"/>
                    <a:pt x="258" y="315"/>
                  </a:cubicBezTo>
                  <a:close/>
                  <a:moveTo>
                    <a:pt x="510" y="134"/>
                  </a:moveTo>
                  <a:cubicBezTo>
                    <a:pt x="508" y="127"/>
                    <a:pt x="501" y="124"/>
                    <a:pt x="494" y="126"/>
                  </a:cubicBezTo>
                  <a:lnTo>
                    <a:pt x="197" y="229"/>
                  </a:lnTo>
                  <a:cubicBezTo>
                    <a:pt x="193" y="230"/>
                    <a:pt x="190" y="233"/>
                    <a:pt x="189" y="237"/>
                  </a:cubicBezTo>
                  <a:lnTo>
                    <a:pt x="189" y="661"/>
                  </a:lnTo>
                  <a:cubicBezTo>
                    <a:pt x="199" y="681"/>
                    <a:pt x="243" y="704"/>
                    <a:pt x="270" y="704"/>
                  </a:cubicBezTo>
                  <a:lnTo>
                    <a:pt x="270" y="288"/>
                  </a:lnTo>
                  <a:cubicBezTo>
                    <a:pt x="256" y="286"/>
                    <a:pt x="224" y="269"/>
                    <a:pt x="204" y="253"/>
                  </a:cubicBezTo>
                  <a:cubicBezTo>
                    <a:pt x="204" y="253"/>
                    <a:pt x="205" y="253"/>
                    <a:pt x="205" y="253"/>
                  </a:cubicBezTo>
                  <a:lnTo>
                    <a:pt x="502" y="149"/>
                  </a:lnTo>
                  <a:cubicBezTo>
                    <a:pt x="508" y="147"/>
                    <a:pt x="512" y="140"/>
                    <a:pt x="510" y="134"/>
                  </a:cubicBezTo>
                  <a:close/>
                  <a:moveTo>
                    <a:pt x="69" y="190"/>
                  </a:moveTo>
                  <a:lnTo>
                    <a:pt x="69" y="248"/>
                  </a:lnTo>
                  <a:cubicBezTo>
                    <a:pt x="40" y="243"/>
                    <a:pt x="12" y="220"/>
                    <a:pt x="12" y="220"/>
                  </a:cubicBezTo>
                  <a:lnTo>
                    <a:pt x="12" y="158"/>
                  </a:lnTo>
                  <a:cubicBezTo>
                    <a:pt x="47" y="186"/>
                    <a:pt x="69" y="190"/>
                    <a:pt x="69" y="190"/>
                  </a:cubicBezTo>
                  <a:close/>
                  <a:moveTo>
                    <a:pt x="321" y="9"/>
                  </a:moveTo>
                  <a:cubicBezTo>
                    <a:pt x="319" y="3"/>
                    <a:pt x="312" y="0"/>
                    <a:pt x="305" y="2"/>
                  </a:cubicBezTo>
                  <a:lnTo>
                    <a:pt x="8" y="105"/>
                  </a:lnTo>
                  <a:cubicBezTo>
                    <a:pt x="5" y="106"/>
                    <a:pt x="1" y="109"/>
                    <a:pt x="0" y="112"/>
                  </a:cubicBezTo>
                  <a:lnTo>
                    <a:pt x="0" y="536"/>
                  </a:lnTo>
                  <a:cubicBezTo>
                    <a:pt x="10" y="557"/>
                    <a:pt x="54" y="580"/>
                    <a:pt x="81" y="580"/>
                  </a:cubicBezTo>
                  <a:lnTo>
                    <a:pt x="81" y="163"/>
                  </a:lnTo>
                  <a:cubicBezTo>
                    <a:pt x="67" y="161"/>
                    <a:pt x="35" y="145"/>
                    <a:pt x="15" y="128"/>
                  </a:cubicBezTo>
                  <a:cubicBezTo>
                    <a:pt x="15" y="128"/>
                    <a:pt x="16" y="128"/>
                    <a:pt x="16" y="128"/>
                  </a:cubicBezTo>
                  <a:lnTo>
                    <a:pt x="313" y="25"/>
                  </a:lnTo>
                  <a:cubicBezTo>
                    <a:pt x="319" y="23"/>
                    <a:pt x="323" y="16"/>
                    <a:pt x="321" y="9"/>
                  </a:cubicBezTo>
                  <a:close/>
                  <a:moveTo>
                    <a:pt x="163" y="255"/>
                  </a:moveTo>
                  <a:lnTo>
                    <a:pt x="163" y="314"/>
                  </a:lnTo>
                  <a:cubicBezTo>
                    <a:pt x="135" y="308"/>
                    <a:pt x="107" y="286"/>
                    <a:pt x="107" y="286"/>
                  </a:cubicBezTo>
                  <a:lnTo>
                    <a:pt x="107" y="224"/>
                  </a:lnTo>
                  <a:cubicBezTo>
                    <a:pt x="141" y="252"/>
                    <a:pt x="163" y="255"/>
                    <a:pt x="163" y="255"/>
                  </a:cubicBezTo>
                  <a:close/>
                  <a:moveTo>
                    <a:pt x="415" y="75"/>
                  </a:moveTo>
                  <a:cubicBezTo>
                    <a:pt x="413" y="68"/>
                    <a:pt x="406" y="65"/>
                    <a:pt x="400" y="67"/>
                  </a:cubicBezTo>
                  <a:lnTo>
                    <a:pt x="103" y="170"/>
                  </a:lnTo>
                  <a:cubicBezTo>
                    <a:pt x="99" y="171"/>
                    <a:pt x="96" y="174"/>
                    <a:pt x="94" y="178"/>
                  </a:cubicBezTo>
                  <a:lnTo>
                    <a:pt x="94" y="602"/>
                  </a:lnTo>
                  <a:cubicBezTo>
                    <a:pt x="105" y="622"/>
                    <a:pt x="148" y="645"/>
                    <a:pt x="175" y="645"/>
                  </a:cubicBezTo>
                  <a:lnTo>
                    <a:pt x="175" y="229"/>
                  </a:lnTo>
                  <a:cubicBezTo>
                    <a:pt x="161" y="227"/>
                    <a:pt x="129" y="210"/>
                    <a:pt x="110" y="194"/>
                  </a:cubicBezTo>
                  <a:cubicBezTo>
                    <a:pt x="110" y="194"/>
                    <a:pt x="110" y="194"/>
                    <a:pt x="110" y="193"/>
                  </a:cubicBezTo>
                  <a:lnTo>
                    <a:pt x="407" y="90"/>
                  </a:lnTo>
                  <a:cubicBezTo>
                    <a:pt x="414" y="88"/>
                    <a:pt x="417" y="81"/>
                    <a:pt x="415" y="75"/>
                  </a:cubicBezTo>
                  <a:close/>
                </a:path>
              </a:pathLst>
            </a:custGeom>
            <a:solidFill>
              <a:srgbClr val="FFFFFF"/>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buSzPct val="100000"/>
                <a:buFont typeface="Arial" panose="020B0604020202020204" pitchFamily="34" charset="0"/>
                <a:buNone/>
              </a:pPr>
              <a:endParaRPr lang="zh-CN" altLang="en-US">
                <a:solidFill>
                  <a:srgbClr val="C4261D"/>
                </a:solidFill>
                <a:latin typeface="Arial" panose="020B0604020202020204" pitchFamily="34" charset="0"/>
                <a:ea typeface="微软雅黑" panose="020B0503020204020204" pitchFamily="34" charset="-122"/>
              </a:endParaRPr>
            </a:p>
          </p:txBody>
        </p:sp>
      </p:grpSp>
      <p:sp>
        <p:nvSpPr>
          <p:cNvPr id="3" name="矩形 2"/>
          <p:cNvSpPr/>
          <p:nvPr userDrawn="1"/>
        </p:nvSpPr>
        <p:spPr>
          <a:xfrm>
            <a:off x="0" y="6773159"/>
            <a:ext cx="12192000" cy="848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894450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p:cTn id="7" dur="500" fill="hold"/>
                                        <p:tgtEl>
                                          <p:spTgt spid="131"/>
                                        </p:tgtEl>
                                        <p:attrNameLst>
                                          <p:attrName>ppt_w</p:attrName>
                                        </p:attrNameLst>
                                      </p:cBhvr>
                                      <p:tavLst>
                                        <p:tav tm="0">
                                          <p:val>
                                            <p:fltVal val="0"/>
                                          </p:val>
                                        </p:tav>
                                        <p:tav tm="100000">
                                          <p:val>
                                            <p:strVal val="#ppt_w"/>
                                          </p:val>
                                        </p:tav>
                                      </p:tavLst>
                                    </p:anim>
                                    <p:anim calcmode="lin" valueType="num">
                                      <p:cBhvr>
                                        <p:cTn id="8" dur="500" fill="hold"/>
                                        <p:tgtEl>
                                          <p:spTgt spid="131"/>
                                        </p:tgtEl>
                                        <p:attrNameLst>
                                          <p:attrName>ppt_h</p:attrName>
                                        </p:attrNameLst>
                                      </p:cBhvr>
                                      <p:tavLst>
                                        <p:tav tm="0">
                                          <p:val>
                                            <p:fltVal val="0"/>
                                          </p:val>
                                        </p:tav>
                                        <p:tav tm="100000">
                                          <p:val>
                                            <p:strVal val="#ppt_h"/>
                                          </p:val>
                                        </p:tav>
                                      </p:tavLst>
                                    </p:anim>
                                    <p:anim calcmode="lin" valueType="num">
                                      <p:cBhvr>
                                        <p:cTn id="9" dur="500" fill="hold"/>
                                        <p:tgtEl>
                                          <p:spTgt spid="131"/>
                                        </p:tgtEl>
                                        <p:attrNameLst>
                                          <p:attrName>style.rotation</p:attrName>
                                        </p:attrNameLst>
                                      </p:cBhvr>
                                      <p:tavLst>
                                        <p:tav tm="0">
                                          <p:val>
                                            <p:fltVal val="360"/>
                                          </p:val>
                                        </p:tav>
                                        <p:tav tm="100000">
                                          <p:val>
                                            <p:fltVal val="0"/>
                                          </p:val>
                                        </p:tav>
                                      </p:tavLst>
                                    </p:anim>
                                    <p:animEffect transition="in" filter="fade">
                                      <p:cBhvr>
                                        <p:cTn id="10"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933957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057350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216517230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16115157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文本框 7"/>
          <p:cNvSpPr txBox="1"/>
          <p:nvPr userDrawn="1"/>
        </p:nvSpPr>
        <p:spPr>
          <a:xfrm>
            <a:off x="1050878" y="667109"/>
            <a:ext cx="10445225" cy="4477385"/>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3200" b="1" dirty="0">
                <a:noFill/>
                <a:latin typeface="+mn-ea"/>
              </a:rPr>
              <a:t>版权声明</a:t>
            </a:r>
          </a:p>
          <a:p>
            <a:pPr algn="just">
              <a:lnSpc>
                <a:spcPct val="150000"/>
              </a:lnSpc>
            </a:pPr>
            <a:endParaRPr lang="zh-CN" altLang="en-US" sz="1400" dirty="0">
              <a:noFill/>
              <a:latin typeface="+mn-ea"/>
            </a:endParaRPr>
          </a:p>
          <a:p>
            <a:pPr algn="just">
              <a:lnSpc>
                <a:spcPct val="150000"/>
              </a:lnSpc>
            </a:pPr>
            <a:r>
              <a:rPr lang="zh-CN" altLang="en-US" dirty="0">
                <a:noFill/>
                <a:latin typeface="+mn-ea"/>
              </a:rPr>
              <a:t>感谢您下载工图网平台上提供的</a:t>
            </a:r>
            <a:r>
              <a:rPr lang="en-US" altLang="zh-CN" dirty="0">
                <a:noFill/>
                <a:latin typeface="+mn-ea"/>
              </a:rPr>
              <a:t>PPT</a:t>
            </a:r>
            <a:r>
              <a:rPr lang="zh-CN" altLang="en-US" dirty="0">
                <a:noFill/>
                <a:latin typeface="+mn-ea"/>
              </a:rPr>
              <a:t>作品，为了您和工图网以及原创作者的利益，请勿复制、传播、销售，否则将承担法律责任！工图网将对作品进行维权，按照传播下载次数进行十倍的索取赔偿！</a:t>
            </a:r>
            <a:endParaRPr lang="en-US" altLang="zh-CN" dirty="0">
              <a:noFill/>
              <a:latin typeface="+mn-ea"/>
            </a:endParaRPr>
          </a:p>
          <a:p>
            <a:pPr algn="just">
              <a:lnSpc>
                <a:spcPct val="150000"/>
              </a:lnSpc>
            </a:pPr>
            <a:endParaRPr lang="zh-CN" altLang="en-US" dirty="0">
              <a:noFill/>
              <a:latin typeface="+mn-ea"/>
            </a:endParaRPr>
          </a:p>
          <a:p>
            <a:pPr algn="just">
              <a:lnSpc>
                <a:spcPct val="150000"/>
              </a:lnSpc>
            </a:pPr>
            <a:r>
              <a:rPr lang="en-US" altLang="zh-CN" dirty="0">
                <a:noFill/>
                <a:latin typeface="+mn-ea"/>
              </a:rPr>
              <a:t>1.</a:t>
            </a:r>
            <a:r>
              <a:rPr lang="zh-CN" altLang="en-US" dirty="0">
                <a:noFill/>
                <a:latin typeface="+mn-ea"/>
              </a:rPr>
              <a:t>在工图网出售的</a:t>
            </a:r>
            <a:r>
              <a:rPr lang="en-US" altLang="zh-CN" dirty="0">
                <a:noFill/>
                <a:latin typeface="+mn-ea"/>
              </a:rPr>
              <a:t>PPT</a:t>
            </a:r>
            <a:r>
              <a:rPr lang="zh-CN" altLang="en-US" dirty="0">
                <a:noFill/>
                <a:latin typeface="+mn-ea"/>
              </a:rPr>
              <a:t>模板是免版税类（</a:t>
            </a:r>
            <a:r>
              <a:rPr lang="en-US" altLang="zh-CN" dirty="0">
                <a:noFill/>
                <a:latin typeface="+mn-ea"/>
              </a:rPr>
              <a:t>RF</a:t>
            </a:r>
            <a:r>
              <a:rPr lang="zh-CN" altLang="en-US" dirty="0">
                <a:noFill/>
                <a:latin typeface="+mn-ea"/>
              </a:rPr>
              <a:t>：</a:t>
            </a:r>
            <a:r>
              <a:rPr lang="en-US" altLang="zh-CN" dirty="0">
                <a:noFill/>
                <a:latin typeface="+mn-ea"/>
              </a:rPr>
              <a:t>Royalty-Free</a:t>
            </a:r>
            <a:r>
              <a:rPr lang="zh-CN" altLang="en-US" dirty="0">
                <a:noFill/>
                <a:latin typeface="+mn-ea"/>
              </a:rPr>
              <a:t>）正版受</a:t>
            </a:r>
            <a:r>
              <a:rPr lang="en-US" altLang="zh-CN" dirty="0">
                <a:noFill/>
                <a:latin typeface="+mn-ea"/>
              </a:rPr>
              <a:t>《</a:t>
            </a:r>
            <a:r>
              <a:rPr lang="zh-CN" altLang="en-US" dirty="0">
                <a:noFill/>
                <a:latin typeface="+mn-ea"/>
              </a:rPr>
              <a:t>中华人民共和国著作权法</a:t>
            </a:r>
            <a:r>
              <a:rPr lang="en-US" altLang="zh-CN" dirty="0">
                <a:noFill/>
                <a:latin typeface="+mn-ea"/>
              </a:rPr>
              <a:t>》</a:t>
            </a:r>
            <a:r>
              <a:rPr lang="zh-CN" altLang="en-US" dirty="0">
                <a:noFill/>
                <a:latin typeface="+mn-ea"/>
              </a:rPr>
              <a:t>和</a:t>
            </a:r>
            <a:r>
              <a:rPr lang="en-US" altLang="zh-CN" dirty="0">
                <a:noFill/>
                <a:latin typeface="+mn-ea"/>
              </a:rPr>
              <a:t>《</a:t>
            </a:r>
            <a:r>
              <a:rPr lang="zh-CN" altLang="en-US" dirty="0">
                <a:noFill/>
                <a:latin typeface="+mn-ea"/>
              </a:rPr>
              <a:t>世界版权公约</a:t>
            </a:r>
            <a:r>
              <a:rPr lang="en-US" altLang="zh-CN" dirty="0">
                <a:noFill/>
                <a:latin typeface="+mn-ea"/>
              </a:rPr>
              <a:t>》</a:t>
            </a:r>
            <a:r>
              <a:rPr lang="zh-CN" altLang="en-US" dirty="0">
                <a:noFill/>
                <a:latin typeface="+mn-ea"/>
              </a:rPr>
              <a:t>的保护，作品的所有权、版权和著作权归</a:t>
            </a:r>
            <a:r>
              <a:rPr lang="zh-CN" altLang="en-US" dirty="0">
                <a:noFill/>
                <a:latin typeface="+mn-ea"/>
                <a:sym typeface="+mn-ea"/>
              </a:rPr>
              <a:t>工</a:t>
            </a:r>
            <a:r>
              <a:rPr lang="zh-CN" altLang="en-US" dirty="0">
                <a:noFill/>
                <a:latin typeface="+mn-ea"/>
              </a:rPr>
              <a:t>图网所有，您下载的是</a:t>
            </a:r>
            <a:r>
              <a:rPr lang="en-US" altLang="zh-CN" dirty="0">
                <a:noFill/>
                <a:latin typeface="+mn-ea"/>
              </a:rPr>
              <a:t>PPT</a:t>
            </a:r>
            <a:r>
              <a:rPr lang="zh-CN" altLang="en-US" dirty="0">
                <a:noFill/>
                <a:latin typeface="+mn-ea"/>
              </a:rPr>
              <a:t>模板素材的使用权。</a:t>
            </a:r>
          </a:p>
          <a:p>
            <a:pPr algn="just">
              <a:lnSpc>
                <a:spcPct val="150000"/>
              </a:lnSpc>
            </a:pPr>
            <a:r>
              <a:rPr lang="en-US" altLang="zh-CN" dirty="0">
                <a:noFill/>
                <a:latin typeface="+mn-ea"/>
              </a:rPr>
              <a:t>2.</a:t>
            </a:r>
            <a:r>
              <a:rPr lang="zh-CN" altLang="en-US" dirty="0">
                <a:noFill/>
                <a:latin typeface="+mn-ea"/>
              </a:rPr>
              <a:t>不得将</a:t>
            </a:r>
            <a:r>
              <a:rPr lang="zh-CN" altLang="en-US" dirty="0">
                <a:noFill/>
                <a:latin typeface="+mn-ea"/>
                <a:sym typeface="+mn-ea"/>
              </a:rPr>
              <a:t>工</a:t>
            </a:r>
            <a:r>
              <a:rPr lang="zh-CN" altLang="en-US" dirty="0">
                <a:noFill/>
                <a:latin typeface="+mn-ea"/>
              </a:rPr>
              <a:t>图网的</a:t>
            </a:r>
            <a:r>
              <a:rPr lang="en-US" altLang="zh-CN" dirty="0">
                <a:noFill/>
                <a:latin typeface="+mn-ea"/>
              </a:rPr>
              <a:t>PPT</a:t>
            </a:r>
            <a:r>
              <a:rPr lang="zh-CN" altLang="en-US" dirty="0">
                <a:noFill/>
                <a:latin typeface="+mn-ea"/>
              </a:rPr>
              <a:t>模板、</a:t>
            </a:r>
            <a:r>
              <a:rPr lang="en-US" altLang="zh-CN" dirty="0">
                <a:noFill/>
                <a:latin typeface="+mn-ea"/>
              </a:rPr>
              <a:t>PPT</a:t>
            </a:r>
            <a:r>
              <a:rPr lang="zh-CN" altLang="en-US" dirty="0">
                <a:noFill/>
                <a:latin typeface="+mn-ea"/>
              </a:rPr>
              <a:t>素材，本身用于再出售，或者出租、出借、转让、分销、发布或者作为礼物供他人使用，不得转授权、出卖、转让本协议或者本协议中的权利。</a:t>
            </a:r>
          </a:p>
        </p:txBody>
      </p:sp>
      <p:sp>
        <p:nvSpPr>
          <p:cNvPr id="9" name="文本框 8"/>
          <p:cNvSpPr txBox="1"/>
          <p:nvPr userDrawn="1"/>
        </p:nvSpPr>
        <p:spPr>
          <a:xfrm>
            <a:off x="1050878" y="5336327"/>
            <a:ext cx="7297081" cy="3987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scene3d>
              <a:camera prst="orthographicFront"/>
              <a:lightRig rig="threePt" dir="t"/>
            </a:scene3d>
            <a:sp3d contourW="12700"/>
          </a:bodyPr>
          <a:lstStyle/>
          <a:p>
            <a:pPr algn="just"/>
            <a:r>
              <a:rPr lang="zh-CN" altLang="en-US" sz="2000" b="1" dirty="0">
                <a:noFill/>
                <a:latin typeface="+mn-ea"/>
              </a:rPr>
              <a:t>更多精品</a:t>
            </a:r>
            <a:r>
              <a:rPr lang="en-US" altLang="zh-CN" sz="2000" b="1" dirty="0">
                <a:noFill/>
                <a:latin typeface="+mn-ea"/>
              </a:rPr>
              <a:t>PPT</a:t>
            </a:r>
            <a:r>
              <a:rPr lang="zh-CN" altLang="en-US" sz="2000" b="1" dirty="0">
                <a:noFill/>
                <a:latin typeface="+mn-ea"/>
              </a:rPr>
              <a:t>模板：</a:t>
            </a:r>
            <a:r>
              <a:rPr lang="en-US" altLang="zh-CN" sz="2000" b="1" dirty="0">
                <a:noFill/>
                <a:latin typeface="+mn-ea"/>
              </a:rPr>
              <a:t>www.900ppt.com</a:t>
            </a:r>
          </a:p>
        </p:txBody>
      </p:sp>
    </p:spTree>
    <p:extLst>
      <p:ext uri="{BB962C8B-B14F-4D97-AF65-F5344CB8AC3E}">
        <p14:creationId xmlns:p14="http://schemas.microsoft.com/office/powerpoint/2010/main" val="27683440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6817733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17" name="任意多边形 16"/>
          <p:cNvSpPr/>
          <p:nvPr userDrawn="1"/>
        </p:nvSpPr>
        <p:spPr>
          <a:xfrm>
            <a:off x="78740" y="748665"/>
            <a:ext cx="11983720" cy="80010"/>
          </a:xfrm>
          <a:custGeom>
            <a:avLst/>
            <a:gdLst>
              <a:gd name="connsiteX0" fmla="*/ 0 w 10392228"/>
              <a:gd name="connsiteY0" fmla="*/ 0 h 0"/>
              <a:gd name="connsiteX1" fmla="*/ 10392228 w 10392228"/>
              <a:gd name="connsiteY1" fmla="*/ 0 h 0"/>
            </a:gdLst>
            <a:ahLst/>
            <a:cxnLst>
              <a:cxn ang="0">
                <a:pos x="connsiteX0" y="connsiteY0"/>
              </a:cxn>
              <a:cxn ang="0">
                <a:pos x="connsiteX1" y="connsiteY1"/>
              </a:cxn>
            </a:cxnLst>
            <a:rect l="l" t="t" r="r" b="b"/>
            <a:pathLst>
              <a:path w="10392228">
                <a:moveTo>
                  <a:pt x="0" y="0"/>
                </a:moveTo>
                <a:lnTo>
                  <a:pt x="10392228" y="0"/>
                </a:lnTo>
              </a:path>
            </a:pathLst>
          </a:custGeom>
          <a:noFill/>
          <a:ln w="12700">
            <a:solidFill>
              <a:schemeClr val="accent1"/>
            </a:solidFill>
            <a:prstDash val="lg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5"/>
          <p:cNvSpPr>
            <a:spLocks noChangeArrowheads="1"/>
          </p:cNvSpPr>
          <p:nvPr userDrawn="1"/>
        </p:nvSpPr>
        <p:spPr bwMode="auto">
          <a:xfrm>
            <a:off x="9688734" y="300738"/>
            <a:ext cx="2345514" cy="49244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r"/>
            <a:r>
              <a:rPr lang="zh-CN" altLang="en-US" sz="2200" b="1" spc="0" dirty="0">
                <a:ln cmpd="sng">
                  <a:noFill/>
                  <a:prstDash val="solid"/>
                </a:ln>
                <a:solidFill>
                  <a:schemeClr val="accent1"/>
                </a:solidFill>
                <a:latin typeface="微软雅黑" panose="020B0503020204020204" pitchFamily="34" charset="-122"/>
                <a:ea typeface="微软雅黑" panose="020B0503020204020204" pitchFamily="34" charset="-122"/>
              </a:rPr>
              <a:t>学习和遵守</a:t>
            </a:r>
            <a:r>
              <a:rPr lang="zh-CN" altLang="en-US" sz="2600" b="0" spc="0" dirty="0">
                <a:ln cmpd="sng">
                  <a:noFill/>
                  <a:prstDash val="solid"/>
                </a:ln>
                <a:solidFill>
                  <a:schemeClr val="accent1"/>
                </a:solidFill>
                <a:latin typeface="方正大标宋简体" panose="03000509000000000000" pitchFamily="65" charset="-122"/>
                <a:ea typeface="方正大标宋简体" panose="03000509000000000000" pitchFamily="65" charset="-122"/>
              </a:rPr>
              <a:t>党章</a:t>
            </a:r>
          </a:p>
        </p:txBody>
      </p:sp>
      <p:grpSp>
        <p:nvGrpSpPr>
          <p:cNvPr id="131" name="组合 130"/>
          <p:cNvGrpSpPr/>
          <p:nvPr userDrawn="1"/>
        </p:nvGrpSpPr>
        <p:grpSpPr>
          <a:xfrm>
            <a:off x="104140" y="127635"/>
            <a:ext cx="532130" cy="533400"/>
            <a:chOff x="914400" y="1457325"/>
            <a:chExt cx="1511300" cy="1512888"/>
          </a:xfrm>
        </p:grpSpPr>
        <p:sp>
          <p:nvSpPr>
            <p:cNvPr id="132" name="椭圆 2"/>
            <p:cNvSpPr>
              <a:spLocks noChangeArrowheads="1"/>
            </p:cNvSpPr>
            <p:nvPr/>
          </p:nvSpPr>
          <p:spPr bwMode="auto">
            <a:xfrm>
              <a:off x="914400" y="1457325"/>
              <a:ext cx="1511300" cy="1512888"/>
            </a:xfrm>
            <a:prstGeom prst="ellipse">
              <a:avLst/>
            </a:prstGeom>
            <a:solidFill>
              <a:srgbClr val="C4261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fontAlgn="base" hangingPunct="1">
                <a:spcBef>
                  <a:spcPct val="0"/>
                </a:spcBef>
                <a:spcAft>
                  <a:spcPct val="0"/>
                </a:spcAft>
                <a:buSzPct val="100000"/>
              </a:pPr>
              <a:endParaRPr lang="zh-CN" altLang="en-US">
                <a:solidFill>
                  <a:srgbClr val="C4261D"/>
                </a:solidFill>
                <a:ea typeface="宋体" panose="02010600030101010101" pitchFamily="2" charset="-122"/>
              </a:endParaRPr>
            </a:p>
          </p:txBody>
        </p:sp>
        <p:sp>
          <p:nvSpPr>
            <p:cNvPr id="133" name="Freeform 5"/>
            <p:cNvSpPr/>
            <p:nvPr/>
          </p:nvSpPr>
          <p:spPr bwMode="auto">
            <a:xfrm>
              <a:off x="1209675" y="1682750"/>
              <a:ext cx="920750" cy="1062038"/>
            </a:xfrm>
            <a:custGeom>
              <a:avLst/>
              <a:gdLst>
                <a:gd name="T0" fmla="*/ 2147483647 w 593"/>
                <a:gd name="T1" fmla="*/ 2147483647 h 705"/>
                <a:gd name="T2" fmla="*/ 2147483647 w 593"/>
                <a:gd name="T3" fmla="*/ 2147483647 h 705"/>
                <a:gd name="T4" fmla="*/ 2147483647 w 593"/>
                <a:gd name="T5" fmla="*/ 2147483647 h 705"/>
                <a:gd name="T6" fmla="*/ 2147483647 w 593"/>
                <a:gd name="T7" fmla="*/ 2147483647 h 705"/>
                <a:gd name="T8" fmla="*/ 2147483647 w 593"/>
                <a:gd name="T9" fmla="*/ 2147483647 h 705"/>
                <a:gd name="T10" fmla="*/ 2147483647 w 593"/>
                <a:gd name="T11" fmla="*/ 2147483647 h 705"/>
                <a:gd name="T12" fmla="*/ 2147483647 w 593"/>
                <a:gd name="T13" fmla="*/ 2147483647 h 705"/>
                <a:gd name="T14" fmla="*/ 2147483647 w 593"/>
                <a:gd name="T15" fmla="*/ 2147483647 h 705"/>
                <a:gd name="T16" fmla="*/ 2147483647 w 593"/>
                <a:gd name="T17" fmla="*/ 2147483647 h 705"/>
                <a:gd name="T18" fmla="*/ 2147483647 w 593"/>
                <a:gd name="T19" fmla="*/ 2147483647 h 705"/>
                <a:gd name="T20" fmla="*/ 2147483647 w 593"/>
                <a:gd name="T21" fmla="*/ 2147483647 h 705"/>
                <a:gd name="T22" fmla="*/ 2147483647 w 593"/>
                <a:gd name="T23" fmla="*/ 2147483647 h 705"/>
                <a:gd name="T24" fmla="*/ 2147483647 w 593"/>
                <a:gd name="T25" fmla="*/ 2147483647 h 705"/>
                <a:gd name="T26" fmla="*/ 2147483647 w 593"/>
                <a:gd name="T27" fmla="*/ 2147483647 h 705"/>
                <a:gd name="T28" fmla="*/ 2147483647 w 593"/>
                <a:gd name="T29" fmla="*/ 2147483647 h 705"/>
                <a:gd name="T30" fmla="*/ 2147483647 w 593"/>
                <a:gd name="T31" fmla="*/ 2147483647 h 705"/>
                <a:gd name="T32" fmla="*/ 2147483647 w 593"/>
                <a:gd name="T33" fmla="*/ 2147483647 h 705"/>
                <a:gd name="T34" fmla="*/ 2147483647 w 593"/>
                <a:gd name="T35" fmla="*/ 2147483647 h 705"/>
                <a:gd name="T36" fmla="*/ 2147483647 w 593"/>
                <a:gd name="T37" fmla="*/ 2147483647 h 705"/>
                <a:gd name="T38" fmla="*/ 2147483647 w 593"/>
                <a:gd name="T39" fmla="*/ 2147483647 h 705"/>
                <a:gd name="T40" fmla="*/ 2147483647 w 593"/>
                <a:gd name="T41" fmla="*/ 2147483647 h 705"/>
                <a:gd name="T42" fmla="*/ 2147483647 w 593"/>
                <a:gd name="T43" fmla="*/ 2147483647 h 705"/>
                <a:gd name="T44" fmla="*/ 2147483647 w 593"/>
                <a:gd name="T45" fmla="*/ 2147483647 h 705"/>
                <a:gd name="T46" fmla="*/ 2147483647 w 593"/>
                <a:gd name="T47" fmla="*/ 2147483647 h 705"/>
                <a:gd name="T48" fmla="*/ 2147483647 w 593"/>
                <a:gd name="T49" fmla="*/ 2147483647 h 705"/>
                <a:gd name="T50" fmla="*/ 2147483647 w 593"/>
                <a:gd name="T51" fmla="*/ 2147483647 h 705"/>
                <a:gd name="T52" fmla="*/ 2147483647 w 593"/>
                <a:gd name="T53" fmla="*/ 2147483647 h 705"/>
                <a:gd name="T54" fmla="*/ 2147483647 w 593"/>
                <a:gd name="T55" fmla="*/ 2147483647 h 705"/>
                <a:gd name="T56" fmla="*/ 2147483647 w 593"/>
                <a:gd name="T57" fmla="*/ 2147483647 h 705"/>
                <a:gd name="T58" fmla="*/ 0 w 593"/>
                <a:gd name="T59" fmla="*/ 2147483647 h 705"/>
                <a:gd name="T60" fmla="*/ 0 w 593"/>
                <a:gd name="T61" fmla="*/ 2147483647 h 705"/>
                <a:gd name="T62" fmla="*/ 2147483647 w 593"/>
                <a:gd name="T63" fmla="*/ 2147483647 h 705"/>
                <a:gd name="T64" fmla="*/ 2147483647 w 593"/>
                <a:gd name="T65" fmla="*/ 2147483647 h 705"/>
                <a:gd name="T66" fmla="*/ 2147483647 w 593"/>
                <a:gd name="T67" fmla="*/ 2147483647 h 705"/>
                <a:gd name="T68" fmla="*/ 2147483647 w 593"/>
                <a:gd name="T69" fmla="*/ 2147483647 h 705"/>
                <a:gd name="T70" fmla="*/ 2147483647 w 593"/>
                <a:gd name="T71" fmla="*/ 2147483647 h 705"/>
                <a:gd name="T72" fmla="*/ 2147483647 w 593"/>
                <a:gd name="T73" fmla="*/ 2147483647 h 705"/>
                <a:gd name="T74" fmla="*/ 2147483647 w 593"/>
                <a:gd name="T75" fmla="*/ 2147483647 h 705"/>
                <a:gd name="T76" fmla="*/ 2147483647 w 593"/>
                <a:gd name="T77" fmla="*/ 2147483647 h 705"/>
                <a:gd name="T78" fmla="*/ 2147483647 w 593"/>
                <a:gd name="T79" fmla="*/ 2147483647 h 705"/>
                <a:gd name="T80" fmla="*/ 2147483647 w 593"/>
                <a:gd name="T81" fmla="*/ 2147483647 h 705"/>
                <a:gd name="T82" fmla="*/ 2147483647 w 593"/>
                <a:gd name="T83" fmla="*/ 2147483647 h 705"/>
                <a:gd name="T84" fmla="*/ 2147483647 w 593"/>
                <a:gd name="T85" fmla="*/ 2147483647 h 705"/>
                <a:gd name="T86" fmla="*/ 2147483647 w 593"/>
                <a:gd name="T87" fmla="*/ 2147483647 h 705"/>
                <a:gd name="T88" fmla="*/ 2147483647 w 593"/>
                <a:gd name="T89" fmla="*/ 2147483647 h 705"/>
                <a:gd name="T90" fmla="*/ 2147483647 w 593"/>
                <a:gd name="T91" fmla="*/ 2147483647 h 705"/>
                <a:gd name="T92" fmla="*/ 2147483647 w 593"/>
                <a:gd name="T93" fmla="*/ 2147483647 h 705"/>
                <a:gd name="T94" fmla="*/ 2147483647 w 593"/>
                <a:gd name="T95" fmla="*/ 2147483647 h 705"/>
                <a:gd name="T96" fmla="*/ 2147483647 w 593"/>
                <a:gd name="T97" fmla="*/ 2147483647 h 705"/>
                <a:gd name="T98" fmla="*/ 2147483647 w 593"/>
                <a:gd name="T99" fmla="*/ 2147483647 h 705"/>
                <a:gd name="T100" fmla="*/ 2147483647 w 593"/>
                <a:gd name="T101" fmla="*/ 2147483647 h 705"/>
                <a:gd name="T102" fmla="*/ 2147483647 w 593"/>
                <a:gd name="T103" fmla="*/ 2147483647 h 705"/>
                <a:gd name="T104" fmla="*/ 2147483647 w 593"/>
                <a:gd name="T105" fmla="*/ 2147483647 h 70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93" h="705">
                  <a:moveTo>
                    <a:pt x="285" y="288"/>
                  </a:moveTo>
                  <a:lnTo>
                    <a:pt x="285" y="705"/>
                  </a:lnTo>
                  <a:lnTo>
                    <a:pt x="593" y="596"/>
                  </a:lnTo>
                  <a:lnTo>
                    <a:pt x="593" y="179"/>
                  </a:lnTo>
                  <a:lnTo>
                    <a:pt x="285" y="288"/>
                  </a:lnTo>
                  <a:close/>
                  <a:moveTo>
                    <a:pt x="258" y="315"/>
                  </a:moveTo>
                  <a:lnTo>
                    <a:pt x="258" y="373"/>
                  </a:lnTo>
                  <a:cubicBezTo>
                    <a:pt x="229" y="367"/>
                    <a:pt x="201" y="345"/>
                    <a:pt x="201" y="345"/>
                  </a:cubicBezTo>
                  <a:lnTo>
                    <a:pt x="201" y="283"/>
                  </a:lnTo>
                  <a:cubicBezTo>
                    <a:pt x="236" y="311"/>
                    <a:pt x="258" y="315"/>
                    <a:pt x="258" y="315"/>
                  </a:cubicBezTo>
                  <a:close/>
                  <a:moveTo>
                    <a:pt x="510" y="134"/>
                  </a:moveTo>
                  <a:cubicBezTo>
                    <a:pt x="508" y="127"/>
                    <a:pt x="501" y="124"/>
                    <a:pt x="494" y="126"/>
                  </a:cubicBezTo>
                  <a:lnTo>
                    <a:pt x="197" y="229"/>
                  </a:lnTo>
                  <a:cubicBezTo>
                    <a:pt x="193" y="230"/>
                    <a:pt x="190" y="233"/>
                    <a:pt x="189" y="237"/>
                  </a:cubicBezTo>
                  <a:lnTo>
                    <a:pt x="189" y="661"/>
                  </a:lnTo>
                  <a:cubicBezTo>
                    <a:pt x="199" y="681"/>
                    <a:pt x="243" y="704"/>
                    <a:pt x="270" y="704"/>
                  </a:cubicBezTo>
                  <a:lnTo>
                    <a:pt x="270" y="288"/>
                  </a:lnTo>
                  <a:cubicBezTo>
                    <a:pt x="256" y="286"/>
                    <a:pt x="224" y="269"/>
                    <a:pt x="204" y="253"/>
                  </a:cubicBezTo>
                  <a:cubicBezTo>
                    <a:pt x="204" y="253"/>
                    <a:pt x="205" y="253"/>
                    <a:pt x="205" y="253"/>
                  </a:cubicBezTo>
                  <a:lnTo>
                    <a:pt x="502" y="149"/>
                  </a:lnTo>
                  <a:cubicBezTo>
                    <a:pt x="508" y="147"/>
                    <a:pt x="512" y="140"/>
                    <a:pt x="510" y="134"/>
                  </a:cubicBezTo>
                  <a:close/>
                  <a:moveTo>
                    <a:pt x="69" y="190"/>
                  </a:moveTo>
                  <a:lnTo>
                    <a:pt x="69" y="248"/>
                  </a:lnTo>
                  <a:cubicBezTo>
                    <a:pt x="40" y="243"/>
                    <a:pt x="12" y="220"/>
                    <a:pt x="12" y="220"/>
                  </a:cubicBezTo>
                  <a:lnTo>
                    <a:pt x="12" y="158"/>
                  </a:lnTo>
                  <a:cubicBezTo>
                    <a:pt x="47" y="186"/>
                    <a:pt x="69" y="190"/>
                    <a:pt x="69" y="190"/>
                  </a:cubicBezTo>
                  <a:close/>
                  <a:moveTo>
                    <a:pt x="321" y="9"/>
                  </a:moveTo>
                  <a:cubicBezTo>
                    <a:pt x="319" y="3"/>
                    <a:pt x="312" y="0"/>
                    <a:pt x="305" y="2"/>
                  </a:cubicBezTo>
                  <a:lnTo>
                    <a:pt x="8" y="105"/>
                  </a:lnTo>
                  <a:cubicBezTo>
                    <a:pt x="5" y="106"/>
                    <a:pt x="1" y="109"/>
                    <a:pt x="0" y="112"/>
                  </a:cubicBezTo>
                  <a:lnTo>
                    <a:pt x="0" y="536"/>
                  </a:lnTo>
                  <a:cubicBezTo>
                    <a:pt x="10" y="557"/>
                    <a:pt x="54" y="580"/>
                    <a:pt x="81" y="580"/>
                  </a:cubicBezTo>
                  <a:lnTo>
                    <a:pt x="81" y="163"/>
                  </a:lnTo>
                  <a:cubicBezTo>
                    <a:pt x="67" y="161"/>
                    <a:pt x="35" y="145"/>
                    <a:pt x="15" y="128"/>
                  </a:cubicBezTo>
                  <a:cubicBezTo>
                    <a:pt x="15" y="128"/>
                    <a:pt x="16" y="128"/>
                    <a:pt x="16" y="128"/>
                  </a:cubicBezTo>
                  <a:lnTo>
                    <a:pt x="313" y="25"/>
                  </a:lnTo>
                  <a:cubicBezTo>
                    <a:pt x="319" y="23"/>
                    <a:pt x="323" y="16"/>
                    <a:pt x="321" y="9"/>
                  </a:cubicBezTo>
                  <a:close/>
                  <a:moveTo>
                    <a:pt x="163" y="255"/>
                  </a:moveTo>
                  <a:lnTo>
                    <a:pt x="163" y="314"/>
                  </a:lnTo>
                  <a:cubicBezTo>
                    <a:pt x="135" y="308"/>
                    <a:pt x="107" y="286"/>
                    <a:pt x="107" y="286"/>
                  </a:cubicBezTo>
                  <a:lnTo>
                    <a:pt x="107" y="224"/>
                  </a:lnTo>
                  <a:cubicBezTo>
                    <a:pt x="141" y="252"/>
                    <a:pt x="163" y="255"/>
                    <a:pt x="163" y="255"/>
                  </a:cubicBezTo>
                  <a:close/>
                  <a:moveTo>
                    <a:pt x="415" y="75"/>
                  </a:moveTo>
                  <a:cubicBezTo>
                    <a:pt x="413" y="68"/>
                    <a:pt x="406" y="65"/>
                    <a:pt x="400" y="67"/>
                  </a:cubicBezTo>
                  <a:lnTo>
                    <a:pt x="103" y="170"/>
                  </a:lnTo>
                  <a:cubicBezTo>
                    <a:pt x="99" y="171"/>
                    <a:pt x="96" y="174"/>
                    <a:pt x="94" y="178"/>
                  </a:cubicBezTo>
                  <a:lnTo>
                    <a:pt x="94" y="602"/>
                  </a:lnTo>
                  <a:cubicBezTo>
                    <a:pt x="105" y="622"/>
                    <a:pt x="148" y="645"/>
                    <a:pt x="175" y="645"/>
                  </a:cubicBezTo>
                  <a:lnTo>
                    <a:pt x="175" y="229"/>
                  </a:lnTo>
                  <a:cubicBezTo>
                    <a:pt x="161" y="227"/>
                    <a:pt x="129" y="210"/>
                    <a:pt x="110" y="194"/>
                  </a:cubicBezTo>
                  <a:cubicBezTo>
                    <a:pt x="110" y="194"/>
                    <a:pt x="110" y="194"/>
                    <a:pt x="110" y="193"/>
                  </a:cubicBezTo>
                  <a:lnTo>
                    <a:pt x="407" y="90"/>
                  </a:lnTo>
                  <a:cubicBezTo>
                    <a:pt x="414" y="88"/>
                    <a:pt x="417" y="81"/>
                    <a:pt x="415" y="75"/>
                  </a:cubicBezTo>
                  <a:close/>
                </a:path>
              </a:pathLst>
            </a:custGeom>
            <a:solidFill>
              <a:srgbClr val="FFFFFF"/>
            </a:solidFill>
            <a:ln>
              <a:noFill/>
            </a:ln>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buSzPct val="100000"/>
                <a:buFont typeface="Arial" panose="020B0604020202020204" pitchFamily="34" charset="0"/>
                <a:buNone/>
              </a:pPr>
              <a:endParaRPr lang="zh-CN" altLang="en-US">
                <a:solidFill>
                  <a:srgbClr val="C4261D"/>
                </a:solidFill>
                <a:latin typeface="Arial" panose="020B0604020202020204" pitchFamily="34" charset="0"/>
                <a:ea typeface="微软雅黑" panose="020B0503020204020204" pitchFamily="34" charset="-122"/>
              </a:endParaRPr>
            </a:p>
          </p:txBody>
        </p:sp>
      </p:grpSp>
      <p:sp>
        <p:nvSpPr>
          <p:cNvPr id="3" name="矩形 2"/>
          <p:cNvSpPr/>
          <p:nvPr userDrawn="1"/>
        </p:nvSpPr>
        <p:spPr>
          <a:xfrm>
            <a:off x="0" y="6773159"/>
            <a:ext cx="12192000" cy="848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userDrawn="1"/>
        </p:nvSpPr>
        <p:spPr>
          <a:xfrm>
            <a:off x="11140440" y="6761480"/>
            <a:ext cx="969645" cy="76200"/>
          </a:xfrm>
          <a:prstGeom prst="rect">
            <a:avLst/>
          </a:prstGeom>
          <a:noFill/>
        </p:spPr>
        <p:txBody>
          <a:bodyPr wrap="square" rtlCol="0">
            <a:noAutofit/>
          </a:bodyPr>
          <a:lstStyle/>
          <a:p>
            <a:r>
              <a:rPr lang="zh-CN" altLang="en-US" sz="300">
                <a:solidFill>
                  <a:srgbClr val="C00000"/>
                </a:solidFill>
              </a:rPr>
              <a:t>工图网</a:t>
            </a:r>
            <a:r>
              <a:rPr lang="en-US" altLang="zh-CN" sz="300">
                <a:solidFill>
                  <a:srgbClr val="C00000"/>
                </a:solidFill>
              </a:rPr>
              <a:t> www.900ppt.com</a:t>
            </a:r>
          </a:p>
        </p:txBody>
      </p:sp>
    </p:spTree>
    <p:extLst>
      <p:ext uri="{BB962C8B-B14F-4D97-AF65-F5344CB8AC3E}">
        <p14:creationId xmlns:p14="http://schemas.microsoft.com/office/powerpoint/2010/main" val="39640690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p:cTn id="7" dur="500" fill="hold"/>
                                        <p:tgtEl>
                                          <p:spTgt spid="131"/>
                                        </p:tgtEl>
                                        <p:attrNameLst>
                                          <p:attrName>ppt_w</p:attrName>
                                        </p:attrNameLst>
                                      </p:cBhvr>
                                      <p:tavLst>
                                        <p:tav tm="0">
                                          <p:val>
                                            <p:fltVal val="0"/>
                                          </p:val>
                                        </p:tav>
                                        <p:tav tm="100000">
                                          <p:val>
                                            <p:strVal val="#ppt_w"/>
                                          </p:val>
                                        </p:tav>
                                      </p:tavLst>
                                    </p:anim>
                                    <p:anim calcmode="lin" valueType="num">
                                      <p:cBhvr>
                                        <p:cTn id="8" dur="500" fill="hold"/>
                                        <p:tgtEl>
                                          <p:spTgt spid="131"/>
                                        </p:tgtEl>
                                        <p:attrNameLst>
                                          <p:attrName>ppt_h</p:attrName>
                                        </p:attrNameLst>
                                      </p:cBhvr>
                                      <p:tavLst>
                                        <p:tav tm="0">
                                          <p:val>
                                            <p:fltVal val="0"/>
                                          </p:val>
                                        </p:tav>
                                        <p:tav tm="100000">
                                          <p:val>
                                            <p:strVal val="#ppt_h"/>
                                          </p:val>
                                        </p:tav>
                                      </p:tavLst>
                                    </p:anim>
                                    <p:anim calcmode="lin" valueType="num">
                                      <p:cBhvr>
                                        <p:cTn id="9" dur="500" fill="hold"/>
                                        <p:tgtEl>
                                          <p:spTgt spid="131"/>
                                        </p:tgtEl>
                                        <p:attrNameLst>
                                          <p:attrName>style.rotation</p:attrName>
                                        </p:attrNameLst>
                                      </p:cBhvr>
                                      <p:tavLst>
                                        <p:tav tm="0">
                                          <p:val>
                                            <p:fltVal val="360"/>
                                          </p:val>
                                        </p:tav>
                                        <p:tav tm="100000">
                                          <p:val>
                                            <p:fltVal val="0"/>
                                          </p:val>
                                        </p:tav>
                                      </p:tavLst>
                                    </p:anim>
                                    <p:animEffect transition="in" filter="fade">
                                      <p:cBhvr>
                                        <p:cTn id="10"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443572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045237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54090922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39013335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27161195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
        <p:nvSpPr>
          <p:cNvPr id="6" name="文本框 5"/>
          <p:cNvSpPr txBox="1"/>
          <p:nvPr userDrawn="1"/>
        </p:nvSpPr>
        <p:spPr>
          <a:xfrm>
            <a:off x="1050878" y="667109"/>
            <a:ext cx="10445225" cy="4477385"/>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3200" b="1" dirty="0">
                <a:solidFill>
                  <a:schemeClr val="tx1">
                    <a:lumMod val="95000"/>
                    <a:lumOff val="5000"/>
                  </a:schemeClr>
                </a:solidFill>
                <a:latin typeface="+mn-ea"/>
              </a:rPr>
              <a:t>版权声明</a:t>
            </a:r>
          </a:p>
          <a:p>
            <a:pPr algn="just">
              <a:lnSpc>
                <a:spcPct val="150000"/>
              </a:lnSpc>
            </a:pPr>
            <a:endParaRPr lang="zh-CN" altLang="en-US" sz="1400" dirty="0">
              <a:solidFill>
                <a:schemeClr val="tx1">
                  <a:lumMod val="95000"/>
                  <a:lumOff val="5000"/>
                </a:schemeClr>
              </a:solidFill>
              <a:latin typeface="+mn-ea"/>
            </a:endParaRPr>
          </a:p>
          <a:p>
            <a:pPr algn="just">
              <a:lnSpc>
                <a:spcPct val="150000"/>
              </a:lnSpc>
            </a:pPr>
            <a:r>
              <a:rPr lang="zh-CN" altLang="en-US" dirty="0">
                <a:solidFill>
                  <a:schemeClr val="tx1">
                    <a:lumMod val="95000"/>
                    <a:lumOff val="5000"/>
                  </a:schemeClr>
                </a:solidFill>
                <a:latin typeface="+mn-ea"/>
              </a:rPr>
              <a:t>感谢您下载工图网平台上提供的</a:t>
            </a:r>
            <a:r>
              <a:rPr lang="en-US" altLang="zh-CN" dirty="0">
                <a:solidFill>
                  <a:schemeClr val="tx1">
                    <a:lumMod val="95000"/>
                    <a:lumOff val="5000"/>
                  </a:schemeClr>
                </a:solidFill>
                <a:latin typeface="+mn-ea"/>
              </a:rPr>
              <a:t>PPT</a:t>
            </a:r>
            <a:r>
              <a:rPr lang="zh-CN" altLang="en-US" dirty="0">
                <a:solidFill>
                  <a:schemeClr val="tx1">
                    <a:lumMod val="95000"/>
                    <a:lumOff val="5000"/>
                  </a:schemeClr>
                </a:solidFill>
                <a:latin typeface="+mn-ea"/>
              </a:rPr>
              <a:t>作品，为了您和工图网以及原创作者的利益，请勿复制、传播、销售，否则将承担法律责任！工图网将对作品进行维权，按照传播下载次数进行十倍的索取赔偿！</a:t>
            </a:r>
            <a:endParaRPr lang="en-US" altLang="zh-CN" dirty="0">
              <a:solidFill>
                <a:schemeClr val="tx1">
                  <a:lumMod val="95000"/>
                  <a:lumOff val="5000"/>
                </a:schemeClr>
              </a:solidFill>
              <a:latin typeface="+mn-ea"/>
            </a:endParaRPr>
          </a:p>
          <a:p>
            <a:pPr algn="just">
              <a:lnSpc>
                <a:spcPct val="150000"/>
              </a:lnSpc>
            </a:pPr>
            <a:endParaRPr lang="zh-CN" altLang="en-US" dirty="0">
              <a:solidFill>
                <a:schemeClr val="tx1">
                  <a:lumMod val="95000"/>
                  <a:lumOff val="5000"/>
                </a:schemeClr>
              </a:solidFill>
              <a:latin typeface="+mn-ea"/>
            </a:endParaRPr>
          </a:p>
          <a:p>
            <a:pPr algn="just">
              <a:lnSpc>
                <a:spcPct val="150000"/>
              </a:lnSpc>
            </a:pPr>
            <a:r>
              <a:rPr lang="en-US" altLang="zh-CN" dirty="0">
                <a:solidFill>
                  <a:schemeClr val="tx1">
                    <a:lumMod val="95000"/>
                    <a:lumOff val="5000"/>
                  </a:schemeClr>
                </a:solidFill>
                <a:latin typeface="+mn-ea"/>
              </a:rPr>
              <a:t>1.</a:t>
            </a:r>
            <a:r>
              <a:rPr lang="zh-CN" altLang="en-US" dirty="0">
                <a:solidFill>
                  <a:schemeClr val="tx1">
                    <a:lumMod val="95000"/>
                    <a:lumOff val="5000"/>
                  </a:schemeClr>
                </a:solidFill>
                <a:latin typeface="+mn-ea"/>
              </a:rPr>
              <a:t>在工图网出售的</a:t>
            </a:r>
            <a:r>
              <a:rPr lang="en-US" altLang="zh-CN" dirty="0">
                <a:solidFill>
                  <a:schemeClr val="tx1">
                    <a:lumMod val="95000"/>
                    <a:lumOff val="5000"/>
                  </a:schemeClr>
                </a:solidFill>
                <a:latin typeface="+mn-ea"/>
              </a:rPr>
              <a:t>PPT</a:t>
            </a:r>
            <a:r>
              <a:rPr lang="zh-CN" altLang="en-US" dirty="0">
                <a:solidFill>
                  <a:schemeClr val="tx1">
                    <a:lumMod val="95000"/>
                    <a:lumOff val="5000"/>
                  </a:schemeClr>
                </a:solidFill>
                <a:latin typeface="+mn-ea"/>
              </a:rPr>
              <a:t>模板是免版税类（</a:t>
            </a:r>
            <a:r>
              <a:rPr lang="en-US" altLang="zh-CN" dirty="0">
                <a:solidFill>
                  <a:schemeClr val="tx1">
                    <a:lumMod val="95000"/>
                    <a:lumOff val="5000"/>
                  </a:schemeClr>
                </a:solidFill>
                <a:latin typeface="+mn-ea"/>
              </a:rPr>
              <a:t>RF</a:t>
            </a:r>
            <a:r>
              <a:rPr lang="zh-CN" altLang="en-US" dirty="0">
                <a:solidFill>
                  <a:schemeClr val="tx1">
                    <a:lumMod val="95000"/>
                    <a:lumOff val="5000"/>
                  </a:schemeClr>
                </a:solidFill>
                <a:latin typeface="+mn-ea"/>
              </a:rPr>
              <a:t>：</a:t>
            </a:r>
            <a:r>
              <a:rPr lang="en-US" altLang="zh-CN" dirty="0">
                <a:solidFill>
                  <a:schemeClr val="tx1">
                    <a:lumMod val="95000"/>
                    <a:lumOff val="5000"/>
                  </a:schemeClr>
                </a:solidFill>
                <a:latin typeface="+mn-ea"/>
              </a:rPr>
              <a:t>Royalty-Free</a:t>
            </a:r>
            <a:r>
              <a:rPr lang="zh-CN" altLang="en-US" dirty="0">
                <a:solidFill>
                  <a:schemeClr val="tx1">
                    <a:lumMod val="95000"/>
                    <a:lumOff val="5000"/>
                  </a:schemeClr>
                </a:solidFill>
                <a:latin typeface="+mn-ea"/>
              </a:rPr>
              <a:t>）正版受</a:t>
            </a:r>
            <a:r>
              <a:rPr lang="en-US" altLang="zh-CN" dirty="0">
                <a:solidFill>
                  <a:schemeClr val="tx1">
                    <a:lumMod val="95000"/>
                    <a:lumOff val="5000"/>
                  </a:schemeClr>
                </a:solidFill>
                <a:latin typeface="+mn-ea"/>
              </a:rPr>
              <a:t>《</a:t>
            </a:r>
            <a:r>
              <a:rPr lang="zh-CN" altLang="en-US" dirty="0">
                <a:solidFill>
                  <a:schemeClr val="tx1">
                    <a:lumMod val="95000"/>
                    <a:lumOff val="5000"/>
                  </a:schemeClr>
                </a:solidFill>
                <a:latin typeface="+mn-ea"/>
              </a:rPr>
              <a:t>中华人民共和国著作权法</a:t>
            </a:r>
            <a:r>
              <a:rPr lang="en-US" altLang="zh-CN" dirty="0">
                <a:solidFill>
                  <a:schemeClr val="tx1">
                    <a:lumMod val="95000"/>
                    <a:lumOff val="5000"/>
                  </a:schemeClr>
                </a:solidFill>
                <a:latin typeface="+mn-ea"/>
              </a:rPr>
              <a:t>》</a:t>
            </a:r>
            <a:r>
              <a:rPr lang="zh-CN" altLang="en-US" dirty="0">
                <a:solidFill>
                  <a:schemeClr val="tx1">
                    <a:lumMod val="95000"/>
                    <a:lumOff val="5000"/>
                  </a:schemeClr>
                </a:solidFill>
                <a:latin typeface="+mn-ea"/>
              </a:rPr>
              <a:t>和</a:t>
            </a:r>
            <a:r>
              <a:rPr lang="en-US" altLang="zh-CN" dirty="0">
                <a:solidFill>
                  <a:schemeClr val="tx1">
                    <a:lumMod val="95000"/>
                    <a:lumOff val="5000"/>
                  </a:schemeClr>
                </a:solidFill>
                <a:latin typeface="+mn-ea"/>
              </a:rPr>
              <a:t>《</a:t>
            </a:r>
            <a:r>
              <a:rPr lang="zh-CN" altLang="en-US" dirty="0">
                <a:solidFill>
                  <a:schemeClr val="tx1">
                    <a:lumMod val="95000"/>
                    <a:lumOff val="5000"/>
                  </a:schemeClr>
                </a:solidFill>
                <a:latin typeface="+mn-ea"/>
              </a:rPr>
              <a:t>世界版权公约</a:t>
            </a:r>
            <a:r>
              <a:rPr lang="en-US" altLang="zh-CN" dirty="0">
                <a:solidFill>
                  <a:schemeClr val="tx1">
                    <a:lumMod val="95000"/>
                    <a:lumOff val="5000"/>
                  </a:schemeClr>
                </a:solidFill>
                <a:latin typeface="+mn-ea"/>
              </a:rPr>
              <a:t>》</a:t>
            </a:r>
            <a:r>
              <a:rPr lang="zh-CN" altLang="en-US" dirty="0">
                <a:solidFill>
                  <a:schemeClr val="tx1">
                    <a:lumMod val="95000"/>
                    <a:lumOff val="5000"/>
                  </a:schemeClr>
                </a:solidFill>
                <a:latin typeface="+mn-ea"/>
              </a:rPr>
              <a:t>的保护，作品的所有权、版权和著作权归</a:t>
            </a:r>
            <a:r>
              <a:rPr lang="zh-CN" altLang="en-US" dirty="0">
                <a:solidFill>
                  <a:schemeClr val="tx1">
                    <a:lumMod val="95000"/>
                    <a:lumOff val="5000"/>
                  </a:schemeClr>
                </a:solidFill>
                <a:latin typeface="+mn-ea"/>
                <a:sym typeface="+mn-ea"/>
              </a:rPr>
              <a:t>工</a:t>
            </a:r>
            <a:r>
              <a:rPr lang="zh-CN" altLang="en-US" dirty="0">
                <a:solidFill>
                  <a:schemeClr val="tx1">
                    <a:lumMod val="95000"/>
                    <a:lumOff val="5000"/>
                  </a:schemeClr>
                </a:solidFill>
                <a:latin typeface="+mn-ea"/>
              </a:rPr>
              <a:t>图网所有，您下载的是</a:t>
            </a:r>
            <a:r>
              <a:rPr lang="en-US" altLang="zh-CN" dirty="0">
                <a:solidFill>
                  <a:schemeClr val="tx1">
                    <a:lumMod val="95000"/>
                    <a:lumOff val="5000"/>
                  </a:schemeClr>
                </a:solidFill>
                <a:latin typeface="+mn-ea"/>
              </a:rPr>
              <a:t>PPT</a:t>
            </a:r>
            <a:r>
              <a:rPr lang="zh-CN" altLang="en-US" dirty="0">
                <a:solidFill>
                  <a:schemeClr val="tx1">
                    <a:lumMod val="95000"/>
                    <a:lumOff val="5000"/>
                  </a:schemeClr>
                </a:solidFill>
                <a:latin typeface="+mn-ea"/>
              </a:rPr>
              <a:t>模板素材的使用权。</a:t>
            </a:r>
          </a:p>
          <a:p>
            <a:pPr algn="just">
              <a:lnSpc>
                <a:spcPct val="150000"/>
              </a:lnSpc>
            </a:pPr>
            <a:r>
              <a:rPr lang="en-US" altLang="zh-CN" dirty="0">
                <a:solidFill>
                  <a:schemeClr val="tx1">
                    <a:lumMod val="95000"/>
                    <a:lumOff val="5000"/>
                  </a:schemeClr>
                </a:solidFill>
                <a:latin typeface="+mn-ea"/>
              </a:rPr>
              <a:t>2.</a:t>
            </a:r>
            <a:r>
              <a:rPr lang="zh-CN" altLang="en-US" dirty="0">
                <a:solidFill>
                  <a:schemeClr val="tx1">
                    <a:lumMod val="95000"/>
                    <a:lumOff val="5000"/>
                  </a:schemeClr>
                </a:solidFill>
                <a:latin typeface="+mn-ea"/>
              </a:rPr>
              <a:t>不得将</a:t>
            </a:r>
            <a:r>
              <a:rPr lang="zh-CN" altLang="en-US" dirty="0">
                <a:solidFill>
                  <a:schemeClr val="tx1">
                    <a:lumMod val="95000"/>
                    <a:lumOff val="5000"/>
                  </a:schemeClr>
                </a:solidFill>
                <a:latin typeface="+mn-ea"/>
                <a:sym typeface="+mn-ea"/>
              </a:rPr>
              <a:t>工</a:t>
            </a:r>
            <a:r>
              <a:rPr lang="zh-CN" altLang="en-US" dirty="0">
                <a:solidFill>
                  <a:schemeClr val="tx1">
                    <a:lumMod val="95000"/>
                    <a:lumOff val="5000"/>
                  </a:schemeClr>
                </a:solidFill>
                <a:latin typeface="+mn-ea"/>
              </a:rPr>
              <a:t>图网的</a:t>
            </a:r>
            <a:r>
              <a:rPr lang="en-US" altLang="zh-CN" dirty="0">
                <a:solidFill>
                  <a:schemeClr val="tx1">
                    <a:lumMod val="95000"/>
                    <a:lumOff val="5000"/>
                  </a:schemeClr>
                </a:solidFill>
                <a:latin typeface="+mn-ea"/>
              </a:rPr>
              <a:t>PPT</a:t>
            </a:r>
            <a:r>
              <a:rPr lang="zh-CN" altLang="en-US" dirty="0">
                <a:solidFill>
                  <a:schemeClr val="tx1">
                    <a:lumMod val="95000"/>
                    <a:lumOff val="5000"/>
                  </a:schemeClr>
                </a:solidFill>
                <a:latin typeface="+mn-ea"/>
              </a:rPr>
              <a:t>模板、</a:t>
            </a:r>
            <a:r>
              <a:rPr lang="en-US" altLang="zh-CN" dirty="0">
                <a:solidFill>
                  <a:schemeClr val="tx1">
                    <a:lumMod val="95000"/>
                    <a:lumOff val="5000"/>
                  </a:schemeClr>
                </a:solidFill>
                <a:latin typeface="+mn-ea"/>
              </a:rPr>
              <a:t>PPT</a:t>
            </a:r>
            <a:r>
              <a:rPr lang="zh-CN" altLang="en-US" dirty="0">
                <a:solidFill>
                  <a:schemeClr val="tx1">
                    <a:lumMod val="95000"/>
                    <a:lumOff val="5000"/>
                  </a:schemeClr>
                </a:solidFill>
                <a:latin typeface="+mn-ea"/>
              </a:rPr>
              <a:t>素材，本身用于再出售，或者出租、出借、转让、分销、发布或者作为礼物供他人使用，不得转授权、出卖、转让本协议或者本协议中的权利。</a:t>
            </a:r>
          </a:p>
        </p:txBody>
      </p:sp>
      <p:sp>
        <p:nvSpPr>
          <p:cNvPr id="8" name="文本框 7"/>
          <p:cNvSpPr txBox="1"/>
          <p:nvPr userDrawn="1"/>
        </p:nvSpPr>
        <p:spPr>
          <a:xfrm>
            <a:off x="1050878" y="5336327"/>
            <a:ext cx="7297081" cy="3987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scene3d>
              <a:camera prst="orthographicFront"/>
              <a:lightRig rig="threePt" dir="t"/>
            </a:scene3d>
            <a:sp3d contourW="12700"/>
          </a:bodyPr>
          <a:lstStyle/>
          <a:p>
            <a:pPr algn="just"/>
            <a:r>
              <a:rPr lang="zh-CN" altLang="en-US" sz="2000" b="1" dirty="0">
                <a:solidFill>
                  <a:schemeClr val="tx1">
                    <a:lumMod val="95000"/>
                    <a:lumOff val="5000"/>
                  </a:schemeClr>
                </a:solidFill>
                <a:latin typeface="+mn-ea"/>
              </a:rPr>
              <a:t>更多精品</a:t>
            </a:r>
            <a:r>
              <a:rPr lang="en-US" altLang="zh-CN" sz="2000" b="1" dirty="0">
                <a:solidFill>
                  <a:schemeClr val="tx1">
                    <a:lumMod val="95000"/>
                    <a:lumOff val="5000"/>
                  </a:schemeClr>
                </a:solidFill>
                <a:latin typeface="+mn-ea"/>
              </a:rPr>
              <a:t>PPT</a:t>
            </a:r>
            <a:r>
              <a:rPr lang="zh-CN" altLang="en-US" sz="2000" b="1" dirty="0">
                <a:solidFill>
                  <a:schemeClr val="tx1">
                    <a:lumMod val="95000"/>
                    <a:lumOff val="5000"/>
                  </a:schemeClr>
                </a:solidFill>
                <a:latin typeface="+mn-ea"/>
              </a:rPr>
              <a:t>模板：</a:t>
            </a:r>
            <a:r>
              <a:rPr lang="en-US" altLang="zh-CN" sz="2000" b="1" dirty="0">
                <a:solidFill>
                  <a:schemeClr val="tx1">
                    <a:lumMod val="95000"/>
                    <a:lumOff val="5000"/>
                  </a:schemeClr>
                </a:solidFill>
                <a:latin typeface="+mn-ea"/>
              </a:rPr>
              <a:t>www.900ppt.com</a:t>
            </a:r>
          </a:p>
        </p:txBody>
      </p:sp>
      <p:pic>
        <p:nvPicPr>
          <p:cNvPr id="5" name="图片 4" descr="背景23">
            <a:extLst>
              <a:ext uri="{FF2B5EF4-FFF2-40B4-BE49-F238E27FC236}">
                <a16:creationId xmlns:a16="http://schemas.microsoft.com/office/drawing/2014/main" id="{7FB8DA22-D922-E00B-AFAF-DD224C1E2C0E}"/>
              </a:ext>
            </a:extLst>
          </p:cNvPr>
          <p:cNvPicPr>
            <a:picLocks noChangeAspect="1"/>
          </p:cNvPicPr>
          <p:nvPr userDrawn="1"/>
        </p:nvPicPr>
        <p:blipFill>
          <a:blip r:embed="rId2"/>
          <a:stretch>
            <a:fillRect/>
          </a:stretch>
        </p:blipFill>
        <p:spPr>
          <a:xfrm>
            <a:off x="0" y="0"/>
            <a:ext cx="12191365" cy="6857365"/>
          </a:xfrm>
          <a:prstGeom prst="rect">
            <a:avLst/>
          </a:prstGeom>
        </p:spPr>
      </p:pic>
      <p:pic>
        <p:nvPicPr>
          <p:cNvPr id="7" name="图片 6" descr="红飘带3">
            <a:extLst>
              <a:ext uri="{FF2B5EF4-FFF2-40B4-BE49-F238E27FC236}">
                <a16:creationId xmlns:a16="http://schemas.microsoft.com/office/drawing/2014/main" id="{9D0FB901-0BE9-D024-778B-54F451FDB908}"/>
              </a:ext>
            </a:extLst>
          </p:cNvPr>
          <p:cNvPicPr>
            <a:picLocks noChangeAspect="1"/>
          </p:cNvPicPr>
          <p:nvPr userDrawn="1"/>
        </p:nvPicPr>
        <p:blipFill>
          <a:blip r:embed="rId3"/>
          <a:stretch>
            <a:fillRect/>
          </a:stretch>
        </p:blipFill>
        <p:spPr>
          <a:xfrm>
            <a:off x="0" y="0"/>
            <a:ext cx="5186045" cy="1577340"/>
          </a:xfrm>
          <a:prstGeom prst="rect">
            <a:avLst/>
          </a:prstGeom>
        </p:spPr>
      </p:pic>
      <p:pic>
        <p:nvPicPr>
          <p:cNvPr id="9" name="图片 8" descr="图片1555--">
            <a:extLst>
              <a:ext uri="{FF2B5EF4-FFF2-40B4-BE49-F238E27FC236}">
                <a16:creationId xmlns:a16="http://schemas.microsoft.com/office/drawing/2014/main" id="{D3282604-EA95-9BCE-05AA-53C040F0B3FF}"/>
              </a:ext>
            </a:extLst>
          </p:cNvPr>
          <p:cNvPicPr>
            <a:picLocks noChangeAspect="1"/>
          </p:cNvPicPr>
          <p:nvPr userDrawn="1"/>
        </p:nvPicPr>
        <p:blipFill>
          <a:blip r:embed="rId4"/>
          <a:srcRect b="412"/>
          <a:stretch>
            <a:fillRect/>
          </a:stretch>
        </p:blipFill>
        <p:spPr>
          <a:xfrm>
            <a:off x="-1270" y="4556760"/>
            <a:ext cx="12192635" cy="2300605"/>
          </a:xfrm>
          <a:prstGeom prst="rect">
            <a:avLst/>
          </a:prstGeom>
        </p:spPr>
      </p:pic>
    </p:spTree>
    <p:extLst>
      <p:ext uri="{BB962C8B-B14F-4D97-AF65-F5344CB8AC3E}">
        <p14:creationId xmlns:p14="http://schemas.microsoft.com/office/powerpoint/2010/main" val="267904466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ldLvl="0" animBg="1"/>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E64AAE72-555B-4183-9649-A4C52C7EFF40}" type="datetimeFigureOut">
              <a:rPr lang="zh-CN" altLang="en-US" smtClean="0"/>
              <a:t>2023/3/21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11C3DDF9-0142-4337-8E22-9F141B5A6AC8}" type="slidenum">
              <a:rPr lang="zh-CN" altLang="en-US" smtClean="0"/>
              <a:t>‹#›</a:t>
            </a:fld>
            <a:endParaRPr lang="zh-CN" altLang="en-US"/>
          </a:p>
        </p:txBody>
      </p:sp>
      <p:sp>
        <p:nvSpPr>
          <p:cNvPr id="8" name="文本框 7"/>
          <p:cNvSpPr txBox="1"/>
          <p:nvPr userDrawn="1"/>
        </p:nvSpPr>
        <p:spPr>
          <a:xfrm>
            <a:off x="1050878" y="667109"/>
            <a:ext cx="10445225" cy="4477385"/>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3200" b="1" dirty="0">
                <a:noFill/>
                <a:latin typeface="+mn-ea"/>
              </a:rPr>
              <a:t>版权声明</a:t>
            </a:r>
          </a:p>
          <a:p>
            <a:pPr algn="just">
              <a:lnSpc>
                <a:spcPct val="150000"/>
              </a:lnSpc>
            </a:pPr>
            <a:endParaRPr lang="zh-CN" altLang="en-US" sz="1400" dirty="0">
              <a:noFill/>
              <a:latin typeface="+mn-ea"/>
            </a:endParaRPr>
          </a:p>
          <a:p>
            <a:pPr algn="just">
              <a:lnSpc>
                <a:spcPct val="150000"/>
              </a:lnSpc>
            </a:pPr>
            <a:r>
              <a:rPr lang="zh-CN" altLang="en-US" dirty="0">
                <a:noFill/>
                <a:latin typeface="+mn-ea"/>
              </a:rPr>
              <a:t>感谢您下载工图网平台上提供的</a:t>
            </a:r>
            <a:r>
              <a:rPr lang="en-US" altLang="zh-CN" dirty="0">
                <a:noFill/>
                <a:latin typeface="+mn-ea"/>
              </a:rPr>
              <a:t>PPT</a:t>
            </a:r>
            <a:r>
              <a:rPr lang="zh-CN" altLang="en-US" dirty="0">
                <a:noFill/>
                <a:latin typeface="+mn-ea"/>
              </a:rPr>
              <a:t>作品，为了您和工图网以及原创作者的利益，请勿复制、传播、销售，否则将承担法律责任！工图网将对作品进行维权，按照传播下载次数进行十倍的索取赔偿！</a:t>
            </a:r>
            <a:endParaRPr lang="en-US" altLang="zh-CN" dirty="0">
              <a:noFill/>
              <a:latin typeface="+mn-ea"/>
            </a:endParaRPr>
          </a:p>
          <a:p>
            <a:pPr algn="just">
              <a:lnSpc>
                <a:spcPct val="150000"/>
              </a:lnSpc>
            </a:pPr>
            <a:endParaRPr lang="zh-CN" altLang="en-US" dirty="0">
              <a:noFill/>
              <a:latin typeface="+mn-ea"/>
            </a:endParaRPr>
          </a:p>
          <a:p>
            <a:pPr algn="just">
              <a:lnSpc>
                <a:spcPct val="150000"/>
              </a:lnSpc>
            </a:pPr>
            <a:r>
              <a:rPr lang="en-US" altLang="zh-CN" dirty="0">
                <a:noFill/>
                <a:latin typeface="+mn-ea"/>
              </a:rPr>
              <a:t>1.</a:t>
            </a:r>
            <a:r>
              <a:rPr lang="zh-CN" altLang="en-US" dirty="0">
                <a:noFill/>
                <a:latin typeface="+mn-ea"/>
              </a:rPr>
              <a:t>在工图网出售的</a:t>
            </a:r>
            <a:r>
              <a:rPr lang="en-US" altLang="zh-CN" dirty="0">
                <a:noFill/>
                <a:latin typeface="+mn-ea"/>
              </a:rPr>
              <a:t>PPT</a:t>
            </a:r>
            <a:r>
              <a:rPr lang="zh-CN" altLang="en-US" dirty="0">
                <a:noFill/>
                <a:latin typeface="+mn-ea"/>
              </a:rPr>
              <a:t>模板是免版税类（</a:t>
            </a:r>
            <a:r>
              <a:rPr lang="en-US" altLang="zh-CN" dirty="0">
                <a:noFill/>
                <a:latin typeface="+mn-ea"/>
              </a:rPr>
              <a:t>RF</a:t>
            </a:r>
            <a:r>
              <a:rPr lang="zh-CN" altLang="en-US" dirty="0">
                <a:noFill/>
                <a:latin typeface="+mn-ea"/>
              </a:rPr>
              <a:t>：</a:t>
            </a:r>
            <a:r>
              <a:rPr lang="en-US" altLang="zh-CN" dirty="0">
                <a:noFill/>
                <a:latin typeface="+mn-ea"/>
              </a:rPr>
              <a:t>Royalty-Free</a:t>
            </a:r>
            <a:r>
              <a:rPr lang="zh-CN" altLang="en-US" dirty="0">
                <a:noFill/>
                <a:latin typeface="+mn-ea"/>
              </a:rPr>
              <a:t>）正版受</a:t>
            </a:r>
            <a:r>
              <a:rPr lang="en-US" altLang="zh-CN" dirty="0">
                <a:noFill/>
                <a:latin typeface="+mn-ea"/>
              </a:rPr>
              <a:t>《</a:t>
            </a:r>
            <a:r>
              <a:rPr lang="zh-CN" altLang="en-US" dirty="0">
                <a:noFill/>
                <a:latin typeface="+mn-ea"/>
              </a:rPr>
              <a:t>中华人民共和国著作权法</a:t>
            </a:r>
            <a:r>
              <a:rPr lang="en-US" altLang="zh-CN" dirty="0">
                <a:noFill/>
                <a:latin typeface="+mn-ea"/>
              </a:rPr>
              <a:t>》</a:t>
            </a:r>
            <a:r>
              <a:rPr lang="zh-CN" altLang="en-US" dirty="0">
                <a:noFill/>
                <a:latin typeface="+mn-ea"/>
              </a:rPr>
              <a:t>和</a:t>
            </a:r>
            <a:r>
              <a:rPr lang="en-US" altLang="zh-CN" dirty="0">
                <a:noFill/>
                <a:latin typeface="+mn-ea"/>
              </a:rPr>
              <a:t>《</a:t>
            </a:r>
            <a:r>
              <a:rPr lang="zh-CN" altLang="en-US" dirty="0">
                <a:noFill/>
                <a:latin typeface="+mn-ea"/>
              </a:rPr>
              <a:t>世界版权公约</a:t>
            </a:r>
            <a:r>
              <a:rPr lang="en-US" altLang="zh-CN" dirty="0">
                <a:noFill/>
                <a:latin typeface="+mn-ea"/>
              </a:rPr>
              <a:t>》</a:t>
            </a:r>
            <a:r>
              <a:rPr lang="zh-CN" altLang="en-US" dirty="0">
                <a:noFill/>
                <a:latin typeface="+mn-ea"/>
              </a:rPr>
              <a:t>的保护，作品的所有权、版权和著作权归</a:t>
            </a:r>
            <a:r>
              <a:rPr lang="zh-CN" altLang="en-US" dirty="0">
                <a:noFill/>
                <a:latin typeface="+mn-ea"/>
                <a:sym typeface="+mn-ea"/>
              </a:rPr>
              <a:t>工</a:t>
            </a:r>
            <a:r>
              <a:rPr lang="zh-CN" altLang="en-US" dirty="0">
                <a:noFill/>
                <a:latin typeface="+mn-ea"/>
              </a:rPr>
              <a:t>图网所有，您下载的是</a:t>
            </a:r>
            <a:r>
              <a:rPr lang="en-US" altLang="zh-CN" dirty="0">
                <a:noFill/>
                <a:latin typeface="+mn-ea"/>
              </a:rPr>
              <a:t>PPT</a:t>
            </a:r>
            <a:r>
              <a:rPr lang="zh-CN" altLang="en-US" dirty="0">
                <a:noFill/>
                <a:latin typeface="+mn-ea"/>
              </a:rPr>
              <a:t>模板素材的使用权。</a:t>
            </a:r>
          </a:p>
          <a:p>
            <a:pPr algn="just">
              <a:lnSpc>
                <a:spcPct val="150000"/>
              </a:lnSpc>
            </a:pPr>
            <a:r>
              <a:rPr lang="en-US" altLang="zh-CN" dirty="0">
                <a:noFill/>
                <a:latin typeface="+mn-ea"/>
              </a:rPr>
              <a:t>2.</a:t>
            </a:r>
            <a:r>
              <a:rPr lang="zh-CN" altLang="en-US" dirty="0">
                <a:noFill/>
                <a:latin typeface="+mn-ea"/>
              </a:rPr>
              <a:t>不得将</a:t>
            </a:r>
            <a:r>
              <a:rPr lang="zh-CN" altLang="en-US" dirty="0">
                <a:noFill/>
                <a:latin typeface="+mn-ea"/>
                <a:sym typeface="+mn-ea"/>
              </a:rPr>
              <a:t>工</a:t>
            </a:r>
            <a:r>
              <a:rPr lang="zh-CN" altLang="en-US" dirty="0">
                <a:noFill/>
                <a:latin typeface="+mn-ea"/>
              </a:rPr>
              <a:t>图网的</a:t>
            </a:r>
            <a:r>
              <a:rPr lang="en-US" altLang="zh-CN" dirty="0">
                <a:noFill/>
                <a:latin typeface="+mn-ea"/>
              </a:rPr>
              <a:t>PPT</a:t>
            </a:r>
            <a:r>
              <a:rPr lang="zh-CN" altLang="en-US" dirty="0">
                <a:noFill/>
                <a:latin typeface="+mn-ea"/>
              </a:rPr>
              <a:t>模板、</a:t>
            </a:r>
            <a:r>
              <a:rPr lang="en-US" altLang="zh-CN" dirty="0">
                <a:noFill/>
                <a:latin typeface="+mn-ea"/>
              </a:rPr>
              <a:t>PPT</a:t>
            </a:r>
            <a:r>
              <a:rPr lang="zh-CN" altLang="en-US" dirty="0">
                <a:noFill/>
                <a:latin typeface="+mn-ea"/>
              </a:rPr>
              <a:t>素材，本身用于再出售，或者出租、出借、转让、分销、发布或者作为礼物供他人使用，不得转授权、出卖、转让本协议或者本协议中的权利。</a:t>
            </a:r>
          </a:p>
        </p:txBody>
      </p:sp>
      <p:sp>
        <p:nvSpPr>
          <p:cNvPr id="9" name="文本框 8"/>
          <p:cNvSpPr txBox="1"/>
          <p:nvPr userDrawn="1"/>
        </p:nvSpPr>
        <p:spPr>
          <a:xfrm>
            <a:off x="1050878" y="5336327"/>
            <a:ext cx="7297081" cy="3987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scene3d>
              <a:camera prst="orthographicFront"/>
              <a:lightRig rig="threePt" dir="t"/>
            </a:scene3d>
            <a:sp3d contourW="12700"/>
          </a:bodyPr>
          <a:lstStyle/>
          <a:p>
            <a:pPr algn="just"/>
            <a:r>
              <a:rPr lang="zh-CN" altLang="en-US" sz="2000" b="1" dirty="0">
                <a:noFill/>
                <a:latin typeface="+mn-ea"/>
              </a:rPr>
              <a:t>更多精品</a:t>
            </a:r>
            <a:r>
              <a:rPr lang="en-US" altLang="zh-CN" sz="2000" b="1" dirty="0">
                <a:noFill/>
                <a:latin typeface="+mn-ea"/>
              </a:rPr>
              <a:t>PPT</a:t>
            </a:r>
            <a:r>
              <a:rPr lang="zh-CN" altLang="en-US" sz="2000" b="1" dirty="0">
                <a:noFill/>
                <a:latin typeface="+mn-ea"/>
              </a:rPr>
              <a:t>模板：</a:t>
            </a:r>
            <a:r>
              <a:rPr lang="en-US" altLang="zh-CN" sz="2000" b="1" dirty="0">
                <a:noFill/>
                <a:latin typeface="+mn-ea"/>
              </a:rPr>
              <a:t>www.900ppt.com</a:t>
            </a:r>
          </a:p>
        </p:txBody>
      </p:sp>
    </p:spTree>
    <p:extLst>
      <p:ext uri="{BB962C8B-B14F-4D97-AF65-F5344CB8AC3E}">
        <p14:creationId xmlns:p14="http://schemas.microsoft.com/office/powerpoint/2010/main" val="296301279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65073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857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id="{1862ABA7-45BA-1DC5-7F8A-4B57196AC3C7}"/>
              </a:ext>
            </a:extLst>
          </p:cNvPr>
          <p:cNvPicPr>
            <a:picLocks noChangeAspect="1"/>
          </p:cNvPicPr>
          <p:nvPr/>
        </p:nvPicPr>
        <p:blipFill rotWithShape="1">
          <a:blip r:embed="rId5">
            <a:extLst>
              <a:ext uri="{28A0092B-C50C-407E-A947-70E740481C1C}">
                <a14:useLocalDpi xmlns:a14="http://schemas.microsoft.com/office/drawing/2010/main" val="0"/>
              </a:ext>
            </a:extLst>
          </a:blip>
          <a:srcRect l="50784" t="7647" b="21254"/>
          <a:stretch>
            <a:fillRect/>
          </a:stretch>
        </p:blipFill>
        <p:spPr>
          <a:xfrm rot="20913090" flipH="1">
            <a:off x="9484813" y="177570"/>
            <a:ext cx="1958813" cy="1691765"/>
          </a:xfrm>
          <a:prstGeom prst="rect">
            <a:avLst/>
          </a:prstGeom>
        </p:spPr>
      </p:pic>
      <p:pic>
        <p:nvPicPr>
          <p:cNvPr id="38" name="网络歌手 - 红旗颂 - 建党伟业背景音乐">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2593258" y="165633"/>
            <a:ext cx="487363" cy="487363"/>
          </a:xfrm>
          <a:prstGeom prst="rect">
            <a:avLst/>
          </a:prstGeom>
        </p:spPr>
      </p:pic>
      <p:grpSp>
        <p:nvGrpSpPr>
          <p:cNvPr id="13" name="组合 12"/>
          <p:cNvGrpSpPr/>
          <p:nvPr/>
        </p:nvGrpSpPr>
        <p:grpSpPr>
          <a:xfrm>
            <a:off x="1445508" y="1883620"/>
            <a:ext cx="8853016" cy="1775125"/>
            <a:chOff x="1624831" y="2314340"/>
            <a:chExt cx="8853016" cy="1775125"/>
          </a:xfrm>
        </p:grpSpPr>
        <p:sp>
          <p:nvSpPr>
            <p:cNvPr id="56" name="TextBox 20"/>
            <p:cNvSpPr txBox="1"/>
            <p:nvPr/>
          </p:nvSpPr>
          <p:spPr>
            <a:xfrm>
              <a:off x="1624831" y="2509591"/>
              <a:ext cx="5441359" cy="1469248"/>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8000" b="1" i="0" u="none" strike="noStrike" kern="1200" cap="none" spc="0" normalizeH="0" baseline="0" noProof="0" dirty="0">
                  <a:ln>
                    <a:noFill/>
                  </a:ln>
                  <a:solidFill>
                    <a:srgbClr val="C00000"/>
                  </a:solidFill>
                  <a:effectLst>
                    <a:innerShdw blurRad="38100" dist="25400" dir="13500000">
                      <a:prstClr val="black">
                        <a:alpha val="40000"/>
                      </a:prstClr>
                    </a:innerShdw>
                  </a:effectLst>
                  <a:uLnTx/>
                  <a:uFillTx/>
                  <a:latin typeface="微软雅黑" panose="020B0503020204020204" pitchFamily="34" charset="-122"/>
                  <a:ea typeface="微软雅黑" panose="020B0503020204020204" pitchFamily="34" charset="-122"/>
                  <a:cs typeface="+mn-ea"/>
                  <a:sym typeface="+mn-lt"/>
                </a:rPr>
                <a:t>中国共产党</a:t>
              </a:r>
              <a:endParaRPr kumimoji="0" lang="en-US" altLang="zh-CN" sz="8000" b="1" i="0" u="none" strike="noStrike" kern="1200" cap="none" spc="0" normalizeH="0" baseline="0" noProof="0" dirty="0">
                <a:ln>
                  <a:noFill/>
                </a:ln>
                <a:solidFill>
                  <a:srgbClr val="C00000"/>
                </a:solidFill>
                <a:effectLst>
                  <a:innerShdw blurRad="38100" dist="25400" dir="13500000">
                    <a:prstClr val="black">
                      <a:alpha val="40000"/>
                    </a:prstClr>
                  </a:innerShdw>
                </a:effectLst>
                <a:uLnTx/>
                <a:uFillTx/>
                <a:latin typeface="微软雅黑" panose="020B0503020204020204" pitchFamily="34" charset="-122"/>
                <a:ea typeface="微软雅黑" panose="020B0503020204020204" pitchFamily="34" charset="-122"/>
                <a:cs typeface="+mn-ea"/>
                <a:sym typeface="+mn-lt"/>
              </a:endParaRPr>
            </a:p>
          </p:txBody>
        </p:sp>
        <p:grpSp>
          <p:nvGrpSpPr>
            <p:cNvPr id="2" name="组合 1"/>
            <p:cNvGrpSpPr/>
            <p:nvPr/>
          </p:nvGrpSpPr>
          <p:grpSpPr>
            <a:xfrm>
              <a:off x="7205985" y="2314340"/>
              <a:ext cx="1567204" cy="1744645"/>
              <a:chOff x="7205985" y="2314340"/>
              <a:chExt cx="1567204" cy="1744645"/>
            </a:xfrm>
          </p:grpSpPr>
          <p:grpSp>
            <p:nvGrpSpPr>
              <p:cNvPr id="58" name="组合 57"/>
              <p:cNvGrpSpPr/>
              <p:nvPr/>
            </p:nvGrpSpPr>
            <p:grpSpPr>
              <a:xfrm>
                <a:off x="7205985" y="2491783"/>
                <a:ext cx="1567204" cy="1567202"/>
                <a:chOff x="4098675" y="1936897"/>
                <a:chExt cx="1175403" cy="1175401"/>
              </a:xfrm>
              <a:effectLst/>
            </p:grpSpPr>
            <p:sp>
              <p:nvSpPr>
                <p:cNvPr id="60" name="矩形 59"/>
                <p:cNvSpPr/>
                <p:nvPr/>
              </p:nvSpPr>
              <p:spPr>
                <a:xfrm>
                  <a:off x="4098675" y="1936897"/>
                  <a:ext cx="1175403" cy="117540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600" b="1"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61" name="直接连接符 60"/>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59" name="TextBox 14"/>
              <p:cNvSpPr txBox="1"/>
              <p:nvPr/>
            </p:nvSpPr>
            <p:spPr>
              <a:xfrm>
                <a:off x="7261906" y="2314340"/>
                <a:ext cx="1482272" cy="1744645"/>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9600" b="1" i="0" u="none" strike="noStrike" kern="1200" cap="none" spc="0" normalizeH="0" baseline="0" noProof="0" dirty="0">
                    <a:ln>
                      <a:solidFill>
                        <a:srgbClr val="C00000"/>
                      </a:solidFill>
                    </a:ln>
                    <a:solidFill>
                      <a:srgbClr val="C00000"/>
                    </a:solidFill>
                    <a:effectLst>
                      <a:innerShdw blurRad="38100" dist="38100" dir="13500000">
                        <a:prstClr val="black">
                          <a:alpha val="40000"/>
                        </a:prstClr>
                      </a:innerShdw>
                    </a:effectLst>
                    <a:uLnTx/>
                    <a:uFillTx/>
                    <a:latin typeface="微软雅黑" panose="020B0503020204020204" pitchFamily="34" charset="-122"/>
                    <a:ea typeface="微软雅黑" panose="020B0503020204020204" pitchFamily="34" charset="-122"/>
                    <a:cs typeface="+mn-ea"/>
                    <a:sym typeface="+mn-lt"/>
                  </a:rPr>
                  <a:t>章</a:t>
                </a:r>
              </a:p>
            </p:txBody>
          </p:sp>
        </p:grpSp>
        <p:grpSp>
          <p:nvGrpSpPr>
            <p:cNvPr id="3" name="组合 2"/>
            <p:cNvGrpSpPr/>
            <p:nvPr/>
          </p:nvGrpSpPr>
          <p:grpSpPr>
            <a:xfrm>
              <a:off x="8910643" y="2344820"/>
              <a:ext cx="1567204" cy="1744645"/>
              <a:chOff x="8910643" y="2344820"/>
              <a:chExt cx="1567204" cy="1744645"/>
            </a:xfrm>
          </p:grpSpPr>
          <p:grpSp>
            <p:nvGrpSpPr>
              <p:cNvPr id="98" name="组合 97"/>
              <p:cNvGrpSpPr/>
              <p:nvPr/>
            </p:nvGrpSpPr>
            <p:grpSpPr>
              <a:xfrm>
                <a:off x="8910643" y="2491783"/>
                <a:ext cx="1567204" cy="1567202"/>
                <a:chOff x="4098675" y="1936897"/>
                <a:chExt cx="1175403" cy="1175401"/>
              </a:xfrm>
              <a:effectLst/>
            </p:grpSpPr>
            <p:sp>
              <p:nvSpPr>
                <p:cNvPr id="102" name="矩形 101"/>
                <p:cNvSpPr/>
                <p:nvPr/>
              </p:nvSpPr>
              <p:spPr>
                <a:xfrm>
                  <a:off x="4098675" y="1936897"/>
                  <a:ext cx="1175403" cy="117540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600" b="1"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103" name="直接连接符 102"/>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100" name="TextBox 14"/>
              <p:cNvSpPr txBox="1"/>
              <p:nvPr/>
            </p:nvSpPr>
            <p:spPr>
              <a:xfrm>
                <a:off x="8953109" y="2344820"/>
                <a:ext cx="1482272" cy="1744645"/>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9600" b="1" i="0" u="none" strike="noStrike" kern="1200" cap="none" spc="0" normalizeH="0" baseline="0" noProof="0" dirty="0">
                    <a:ln>
                      <a:solidFill>
                        <a:srgbClr val="C00000"/>
                      </a:solidFill>
                    </a:ln>
                    <a:solidFill>
                      <a:srgbClr val="C00000"/>
                    </a:solidFill>
                    <a:effectLst>
                      <a:innerShdw blurRad="38100" dist="38100" dir="13500000">
                        <a:prstClr val="black">
                          <a:alpha val="40000"/>
                        </a:prstClr>
                      </a:innerShdw>
                    </a:effectLst>
                    <a:uLnTx/>
                    <a:uFillTx/>
                    <a:latin typeface="微软雅黑" panose="020B0503020204020204" pitchFamily="34" charset="-122"/>
                    <a:ea typeface="微软雅黑" panose="020B0503020204020204" pitchFamily="34" charset="-122"/>
                    <a:sym typeface="+mn-lt"/>
                  </a:rPr>
                  <a:t>程</a:t>
                </a:r>
              </a:p>
            </p:txBody>
          </p:sp>
        </p:grpSp>
      </p:grpSp>
      <p:sp>
        <p:nvSpPr>
          <p:cNvPr id="23" name="文本框 22"/>
          <p:cNvSpPr txBox="1"/>
          <p:nvPr/>
        </p:nvSpPr>
        <p:spPr>
          <a:xfrm>
            <a:off x="-426720" y="7436485"/>
            <a:ext cx="1245870" cy="164465"/>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 b="0" i="0" u="none" strike="noStrike" kern="1200" cap="none" spc="0" normalizeH="0" baseline="0" noProof="0">
                <a:ln>
                  <a:noFill/>
                </a:ln>
                <a:solidFill>
                  <a:srgbClr val="EAAA00"/>
                </a:solidFill>
                <a:effectLst/>
                <a:uLnTx/>
                <a:uFillTx/>
                <a:latin typeface="等线"/>
                <a:ea typeface="等线" panose="02010600030101010101" pitchFamily="2" charset="-122"/>
                <a:cs typeface="+mn-cs"/>
              </a:rPr>
              <a:t> </a:t>
            </a:r>
            <a:r>
              <a:rPr kumimoji="0" lang="zh-CN" altLang="en-US" sz="400" b="0" i="0" u="none" strike="noStrike" kern="1200" cap="none" spc="0" normalizeH="0" baseline="0" noProof="0">
                <a:ln>
                  <a:noFill/>
                </a:ln>
                <a:solidFill>
                  <a:srgbClr val="EAAA00"/>
                </a:solidFill>
                <a:effectLst/>
                <a:uLnTx/>
                <a:uFillTx/>
                <a:latin typeface="等线"/>
                <a:ea typeface="等线" panose="02010600030101010101" pitchFamily="2" charset="-122"/>
                <a:cs typeface="+mn-cs"/>
              </a:rPr>
              <a:t>工图网</a:t>
            </a:r>
            <a:r>
              <a:rPr kumimoji="0" lang="en-US" altLang="zh-CN" sz="400" b="0" i="0" u="none" strike="noStrike" kern="1200" cap="none" spc="0" normalizeH="0" baseline="0" noProof="0">
                <a:ln>
                  <a:noFill/>
                </a:ln>
                <a:solidFill>
                  <a:srgbClr val="EAAA00"/>
                </a:solidFill>
                <a:effectLst/>
                <a:uLnTx/>
                <a:uFillTx/>
                <a:latin typeface="等线"/>
                <a:ea typeface="等线" panose="02010600030101010101" pitchFamily="2" charset="-122"/>
                <a:cs typeface="+mn-cs"/>
              </a:rPr>
              <a:t>  www.900ppt.com</a:t>
            </a:r>
          </a:p>
        </p:txBody>
      </p:sp>
      <p:sp>
        <p:nvSpPr>
          <p:cNvPr id="4" name="文本框 3"/>
          <p:cNvSpPr txBox="1"/>
          <p:nvPr/>
        </p:nvSpPr>
        <p:spPr>
          <a:xfrm>
            <a:off x="3774271" y="4331720"/>
            <a:ext cx="5827763" cy="954107"/>
          </a:xfrm>
          <a:prstGeom prst="rect">
            <a:avLst/>
          </a:prstGeom>
          <a:noFill/>
        </p:spPr>
        <p:txBody>
          <a:bodyPr wrap="square" rtlCol="0">
            <a:spAutoFit/>
          </a:bodyPr>
          <a:lstStyle/>
          <a:p>
            <a:r>
              <a:rPr lang="zh-CN" altLang="en-US" sz="2800" b="1" smtClean="0">
                <a:solidFill>
                  <a:srgbClr val="C00000"/>
                </a:solidFill>
              </a:rPr>
              <a:t>     纺织与服装学院教工党支部</a:t>
            </a:r>
            <a:endParaRPr lang="en-US" altLang="zh-CN" sz="2800" b="1">
              <a:solidFill>
                <a:srgbClr val="C00000"/>
              </a:solidFill>
            </a:endParaRPr>
          </a:p>
          <a:p>
            <a:r>
              <a:rPr lang="en-US" altLang="zh-CN" sz="2800" b="1" smtClean="0">
                <a:solidFill>
                  <a:srgbClr val="C00000"/>
                </a:solidFill>
              </a:rPr>
              <a:t>                   2023. </a:t>
            </a:r>
            <a:r>
              <a:rPr lang="en-US" altLang="zh-CN" sz="2800" b="1" smtClean="0">
                <a:solidFill>
                  <a:srgbClr val="C00000"/>
                </a:solidFill>
              </a:rPr>
              <a:t>02</a:t>
            </a:r>
            <a:endParaRPr lang="zh-CN" altLang="en-US" sz="2800" b="1">
              <a:solidFill>
                <a:srgbClr val="C00000"/>
              </a:solidFill>
            </a:endParaRPr>
          </a:p>
        </p:txBody>
      </p:sp>
    </p:spTree>
    <p:extLst>
      <p:ext uri="{BB962C8B-B14F-4D97-AF65-F5344CB8AC3E}">
        <p14:creationId xmlns:p14="http://schemas.microsoft.com/office/powerpoint/2010/main" val="20270900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8"/>
                                        </p:tgtEl>
                                      </p:cBhvr>
                                    </p:cmd>
                                  </p:childTnLst>
                                </p:cTn>
                              </p:par>
                              <p:par>
                                <p:cTn id="7" presetID="2" presetClass="entr" presetSubtype="2" fill="hold" nodeType="withEffect">
                                  <p:stCondLst>
                                    <p:cond delay="0"/>
                                  </p:stCondLst>
                                  <p:childTnLst>
                                    <p:set>
                                      <p:cBhvr>
                                        <p:cTn id="8" dur="1" fill="hold">
                                          <p:stCondLst>
                                            <p:cond delay="0"/>
                                          </p:stCondLst>
                                        </p:cTn>
                                        <p:tgtEl>
                                          <p:spTgt spid="24"/>
                                        </p:tgtEl>
                                        <p:attrNameLst>
                                          <p:attrName>style.visibility</p:attrName>
                                        </p:attrNameLst>
                                      </p:cBhvr>
                                      <p:to>
                                        <p:strVal val="visible"/>
                                      </p:to>
                                    </p:set>
                                    <p:anim calcmode="lin" valueType="num">
                                      <p:cBhvr additive="base">
                                        <p:cTn id="9" dur="3000" fill="hold"/>
                                        <p:tgtEl>
                                          <p:spTgt spid="24"/>
                                        </p:tgtEl>
                                        <p:attrNameLst>
                                          <p:attrName>ppt_x</p:attrName>
                                        </p:attrNameLst>
                                      </p:cBhvr>
                                      <p:tavLst>
                                        <p:tav tm="0">
                                          <p:val>
                                            <p:strVal val="1+#ppt_w/2"/>
                                          </p:val>
                                        </p:tav>
                                        <p:tav tm="100000">
                                          <p:val>
                                            <p:strVal val="#ppt_x"/>
                                          </p:val>
                                        </p:tav>
                                      </p:tavLst>
                                    </p:anim>
                                    <p:anim calcmode="lin" valueType="num">
                                      <p:cBhvr additive="base">
                                        <p:cTn id="10" dur="3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1" repeatCount="indefinite" fill="hold" display="0">
                  <p:stCondLst>
                    <p:cond delay="indefinite"/>
                  </p:stCondLst>
                  <p:endCondLst>
                    <p:cond evt="onStopAudio" delay="0">
                      <p:tgtEl>
                        <p:sldTgt/>
                      </p:tgtEl>
                    </p:cond>
                  </p:endCondLst>
                </p:cTn>
                <p:tgtEl>
                  <p:spTgt spid="3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7857" y="2019072"/>
            <a:ext cx="3932635" cy="2659253"/>
            <a:chOff x="798853" y="1997808"/>
            <a:chExt cx="3339910" cy="2073708"/>
          </a:xfrm>
        </p:grpSpPr>
        <p:grpSp>
          <p:nvGrpSpPr>
            <p:cNvPr id="9" name="组合 8"/>
            <p:cNvGrpSpPr/>
            <p:nvPr/>
          </p:nvGrpSpPr>
          <p:grpSpPr>
            <a:xfrm>
              <a:off x="798853" y="1997808"/>
              <a:ext cx="3339910" cy="2073708"/>
              <a:chOff x="749490" y="1780093"/>
              <a:chExt cx="4179594" cy="2595057"/>
            </a:xfrm>
          </p:grpSpPr>
          <p:sp>
            <p:nvSpPr>
              <p:cNvPr id="10"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1"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2"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3"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4" name="矩形 13"/>
            <p:cNvSpPr/>
            <p:nvPr/>
          </p:nvSpPr>
          <p:spPr>
            <a:xfrm>
              <a:off x="2106434" y="3092752"/>
              <a:ext cx="646331"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08</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6" name="矩形 15"/>
          <p:cNvSpPr/>
          <p:nvPr/>
        </p:nvSpPr>
        <p:spPr>
          <a:xfrm>
            <a:off x="4374358" y="1476022"/>
            <a:ext cx="7353353" cy="452431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把</a:t>
            </a:r>
            <a:r>
              <a:rPr kumimoji="0" lang="zh-CN" altLang="en-US" sz="2000" b="1" i="0" u="none" strike="noStrike" kern="120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mn-ea"/>
              </a:rPr>
              <a:t>弘</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扬坚持真理、坚守理想，践行初心、担当使命，不怕牺牲、英勇斗争，对党忠诚、不负人民的伟大建党精神，以伟大自我革命引领伟大社会革命</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等要求写入党</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章</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lang="en-US" altLang="zh-CN" sz="2000" b="1">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必</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须</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提高政治判断力、政治领悟力、政治执行力，增强贯彻落实党的理论和路线方针政策的自觉性和坚定性，推进马克思主义中国化时代化，党的自我革命永远在路上，不断健全党内法规体系，强化全面从严治党主体责任和监督责任，一体推进不敢腐、不能腐、不想腐等内容</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写入党</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章</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lang="en-US" altLang="zh-CN" sz="2000" b="1">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把</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坚持新时代党的组织路线</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作为党的建设的基本要求之一写入</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党</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章。</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p:txBody>
      </p:sp>
      <p:sp>
        <p:nvSpPr>
          <p:cNvPr id="2" name="Rectangle 5"/>
          <p:cNvSpPr>
            <a:spLocks noChangeArrowheads="1"/>
          </p:cNvSpPr>
          <p:nvPr/>
        </p:nvSpPr>
        <p:spPr bwMode="auto">
          <a:xfrm>
            <a:off x="586286" y="59191"/>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spTree>
    <p:extLst>
      <p:ext uri="{BB962C8B-B14F-4D97-AF65-F5344CB8AC3E}">
        <p14:creationId xmlns:p14="http://schemas.microsoft.com/office/powerpoint/2010/main" val="152341643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8654" y="1977473"/>
            <a:ext cx="4133857" cy="2956034"/>
            <a:chOff x="810283" y="2392143"/>
            <a:chExt cx="3339910" cy="2073708"/>
          </a:xfrm>
        </p:grpSpPr>
        <p:grpSp>
          <p:nvGrpSpPr>
            <p:cNvPr id="9" name="组合 8"/>
            <p:cNvGrpSpPr/>
            <p:nvPr/>
          </p:nvGrpSpPr>
          <p:grpSpPr>
            <a:xfrm>
              <a:off x="810283" y="2392143"/>
              <a:ext cx="3339910" cy="2073708"/>
              <a:chOff x="749490" y="1780093"/>
              <a:chExt cx="4179594" cy="2595057"/>
            </a:xfrm>
          </p:grpSpPr>
          <p:sp>
            <p:nvSpPr>
              <p:cNvPr id="10"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1"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2"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3"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4" name="矩形 13"/>
            <p:cNvSpPr/>
            <p:nvPr/>
          </p:nvSpPr>
          <p:spPr>
            <a:xfrm>
              <a:off x="2273181" y="3599461"/>
              <a:ext cx="335698" cy="45341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smtClean="0">
                  <a:ln>
                    <a:noFill/>
                  </a:ln>
                  <a:solidFill>
                    <a:srgbClr val="FBF6F0"/>
                  </a:solidFill>
                  <a:effectLst/>
                  <a:uLnTx/>
                  <a:uFillTx/>
                  <a:latin typeface="Times New Roman" panose="02020603050405020304" pitchFamily="18" charset="0"/>
                  <a:ea typeface="华文中宋" panose="02010600040101010101" pitchFamily="2" charset="-122"/>
                  <a:cs typeface="+mn-cs"/>
                </a:rPr>
                <a:t>9</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6" name="矩形 15"/>
          <p:cNvSpPr/>
          <p:nvPr/>
        </p:nvSpPr>
        <p:spPr>
          <a:xfrm>
            <a:off x="4469030" y="1082799"/>
            <a:ext cx="7316722" cy="5231369"/>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mn-ea"/>
              </a:rPr>
              <a:t>学</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习党的历史</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，增强“四个意识”、坚定“四个自信”、做到“两个维护”，是广大党员应尽的义务；</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加强医院党的建设</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，明确街道、乡、镇和村、社区党组织的地位和作用，完善国有企业党委（党组）加强党组织自身建设的职责任务，是发挥基层党组织战斗堡垒作用的现实需要；</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推进党史学习</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教育常态化制度化，要求党的各级领导干部反对特权思想和特权现象，完善党的纪律相关内容，明确派驻纪律检查组的范围，充实纪委的主要任务，调整充实党组的职责定位，等等，是党的十九大以来党的工作和党的建设成果的重要体</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现</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lang="en-US" altLang="zh-CN" sz="2000" b="1">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把</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这些内容写入党章，有利于坚持和加强党中央集中统一领导、坚持不懈用习近平新时代中国特色社会主义思想凝心铸魂，有利于增强党组织政治功能和组织功能、坚持以严的基调强化正风肃纪、坚定不移推进全面从严治党。</a:t>
            </a:r>
          </a:p>
        </p:txBody>
      </p:sp>
      <p:sp>
        <p:nvSpPr>
          <p:cNvPr id="2" name="Rectangle 5"/>
          <p:cNvSpPr>
            <a:spLocks noChangeArrowheads="1"/>
          </p:cNvSpPr>
          <p:nvPr/>
        </p:nvSpPr>
        <p:spPr bwMode="auto">
          <a:xfrm>
            <a:off x="586286" y="54795"/>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spTree>
    <p:extLst>
      <p:ext uri="{BB962C8B-B14F-4D97-AF65-F5344CB8AC3E}">
        <p14:creationId xmlns:p14="http://schemas.microsoft.com/office/powerpoint/2010/main" val="52265155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p:cNvSpPr>
            <a:spLocks noChangeArrowheads="1"/>
          </p:cNvSpPr>
          <p:nvPr/>
        </p:nvSpPr>
        <p:spPr bwMode="auto">
          <a:xfrm>
            <a:off x="3990993" y="3556591"/>
            <a:ext cx="4047904" cy="92333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5400" b="1" i="0" u="none" strike="noStrike" kern="1200" cap="none" spc="6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党章的概述</a:t>
            </a:r>
          </a:p>
        </p:txBody>
      </p:sp>
      <p:grpSp>
        <p:nvGrpSpPr>
          <p:cNvPr id="7" name="组合 6"/>
          <p:cNvGrpSpPr/>
          <p:nvPr/>
        </p:nvGrpSpPr>
        <p:grpSpPr>
          <a:xfrm>
            <a:off x="4348716" y="2482950"/>
            <a:ext cx="3106185" cy="663443"/>
            <a:chOff x="4737100" y="3094623"/>
            <a:chExt cx="2717800" cy="454051"/>
          </a:xfrm>
        </p:grpSpPr>
        <p:sp>
          <p:nvSpPr>
            <p:cNvPr id="44" name="圆角矩形 43"/>
            <p:cNvSpPr/>
            <p:nvPr/>
          </p:nvSpPr>
          <p:spPr>
            <a:xfrm>
              <a:off x="4737100" y="3094623"/>
              <a:ext cx="2717800" cy="45405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5" name="Rectangle 5"/>
            <p:cNvSpPr>
              <a:spLocks noChangeArrowheads="1"/>
            </p:cNvSpPr>
            <p:nvPr/>
          </p:nvSpPr>
          <p:spPr bwMode="auto">
            <a:xfrm>
              <a:off x="5351204" y="3151916"/>
              <a:ext cx="1687572" cy="35808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2800" b="1" i="0" u="none" strike="noStrike" kern="1200" cap="none" spc="600" normalizeH="0" noProof="0" dirty="0">
                  <a:ln cmpd="sng">
                    <a:noFill/>
                    <a:prstDash val="solid"/>
                  </a:ln>
                  <a:solidFill>
                    <a:srgbClr val="F7F0E5"/>
                  </a:solidFill>
                  <a:effectLst/>
                  <a:uLnTx/>
                  <a:uFillTx/>
                  <a:latin typeface="Times New Roman" panose="02020603050405020304" pitchFamily="18" charset="0"/>
                  <a:ea typeface="华文中宋" panose="02010600040101010101" pitchFamily="2" charset="-122"/>
                  <a:cs typeface="+mn-cs"/>
                </a:rPr>
                <a:t>第二部分</a:t>
              </a:r>
            </a:p>
          </p:txBody>
        </p:sp>
      </p:grpSp>
      <p:grpSp>
        <p:nvGrpSpPr>
          <p:cNvPr id="43" name="组合 42"/>
          <p:cNvGrpSpPr/>
          <p:nvPr/>
        </p:nvGrpSpPr>
        <p:grpSpPr>
          <a:xfrm>
            <a:off x="5230096" y="999862"/>
            <a:ext cx="1343424" cy="1200479"/>
            <a:chOff x="8675488" y="1248353"/>
            <a:chExt cx="1343424" cy="1200479"/>
          </a:xfrm>
        </p:grpSpPr>
        <p:sp>
          <p:nvSpPr>
            <p:cNvPr id="60" name="Freeform 29"/>
            <p:cNvSpPr/>
            <p:nvPr/>
          </p:nvSpPr>
          <p:spPr bwMode="auto">
            <a:xfrm>
              <a:off x="8675488" y="1248353"/>
              <a:ext cx="1343424" cy="120047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chemeClr val="accent1">
                    <a:lumMod val="90000"/>
                    <a:lumOff val="10000"/>
                  </a:schemeClr>
                </a:gs>
                <a:gs pos="100000">
                  <a:schemeClr val="accent1"/>
                </a:gs>
              </a:gsLst>
              <a:lin ang="5400000" scaled="1"/>
            </a:gradFill>
            <a:ln>
              <a:noFill/>
            </a:ln>
            <a:effectLst>
              <a:outerShdw blurRad="139700" dist="76200" dir="2700000" algn="t" rotWithShape="0">
                <a:schemeClr val="accent1">
                  <a:lumMod val="50000"/>
                  <a:alpha val="68000"/>
                </a:schemeClr>
              </a:outerShdw>
              <a:softEdge rad="1270000"/>
            </a:effectLst>
            <a:scene3d>
              <a:camera prst="orthographicFront"/>
              <a:lightRig rig="threePt" dir="t"/>
            </a:scene3d>
            <a:sp3d>
              <a:bevelT w="12700" h="6350"/>
            </a:sp3d>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sp>
          <p:nvSpPr>
            <p:cNvPr id="61" name="任意多边形 60"/>
            <p:cNvSpPr/>
            <p:nvPr/>
          </p:nvSpPr>
          <p:spPr bwMode="auto">
            <a:xfrm>
              <a:off x="8710504" y="1258883"/>
              <a:ext cx="1111283" cy="901422"/>
            </a:xfrm>
            <a:custGeom>
              <a:avLst/>
              <a:gdLst>
                <a:gd name="connsiteX0" fmla="*/ 90753 w 1111283"/>
                <a:gd name="connsiteY0" fmla="*/ 768352 h 901422"/>
                <a:gd name="connsiteX1" fmla="*/ 164076 w 1111283"/>
                <a:gd name="connsiteY1" fmla="*/ 833897 h 901422"/>
                <a:gd name="connsiteX2" fmla="*/ 173165 w 1111283"/>
                <a:gd name="connsiteY2" fmla="*/ 839795 h 901422"/>
                <a:gd name="connsiteX3" fmla="*/ 34911 w 1111283"/>
                <a:gd name="connsiteY3" fmla="*/ 899241 h 901422"/>
                <a:gd name="connsiteX4" fmla="*/ 30663 w 1111283"/>
                <a:gd name="connsiteY4" fmla="*/ 901422 h 901422"/>
                <a:gd name="connsiteX5" fmla="*/ 0 w 1111283"/>
                <a:gd name="connsiteY5" fmla="*/ 859103 h 901422"/>
                <a:gd name="connsiteX6" fmla="*/ 90753 w 1111283"/>
                <a:gd name="connsiteY6" fmla="*/ 768352 h 901422"/>
                <a:gd name="connsiteX7" fmla="*/ 538799 w 1111283"/>
                <a:gd name="connsiteY7" fmla="*/ 143103 h 901422"/>
                <a:gd name="connsiteX8" fmla="*/ 628122 w 1111283"/>
                <a:gd name="connsiteY8" fmla="*/ 231710 h 901422"/>
                <a:gd name="connsiteX9" fmla="*/ 485205 w 1111283"/>
                <a:gd name="connsiteY9" fmla="*/ 375338 h 901422"/>
                <a:gd name="connsiteX10" fmla="*/ 736531 w 1111283"/>
                <a:gd name="connsiteY10" fmla="*/ 627617 h 901422"/>
                <a:gd name="connsiteX11" fmla="*/ 788814 w 1111283"/>
                <a:gd name="connsiteY11" fmla="*/ 680098 h 901422"/>
                <a:gd name="connsiteX12" fmla="*/ 675107 w 1111283"/>
                <a:gd name="connsiteY12" fmla="*/ 699970 h 901422"/>
                <a:gd name="connsiteX13" fmla="*/ 550570 w 1111283"/>
                <a:gd name="connsiteY13" fmla="*/ 727960 h 901422"/>
                <a:gd name="connsiteX14" fmla="*/ 515505 w 1111283"/>
                <a:gd name="connsiteY14" fmla="*/ 692895 h 901422"/>
                <a:gd name="connsiteX15" fmla="*/ 341573 w 1111283"/>
                <a:gd name="connsiteY15" fmla="*/ 518967 h 901422"/>
                <a:gd name="connsiteX16" fmla="*/ 233670 w 1111283"/>
                <a:gd name="connsiteY16" fmla="*/ 625438 h 901422"/>
                <a:gd name="connsiteX17" fmla="*/ 72173 w 1111283"/>
                <a:gd name="connsiteY17" fmla="*/ 465374 h 901422"/>
                <a:gd name="connsiteX18" fmla="*/ 357294 w 1111283"/>
                <a:gd name="connsiteY18" fmla="*/ 180260 h 901422"/>
                <a:gd name="connsiteX19" fmla="*/ 538799 w 1111283"/>
                <a:gd name="connsiteY19" fmla="*/ 143103 h 901422"/>
                <a:gd name="connsiteX20" fmla="*/ 538799 w 1111283"/>
                <a:gd name="connsiteY20" fmla="*/ 189 h 901422"/>
                <a:gd name="connsiteX21" fmla="*/ 1111283 w 1111283"/>
                <a:gd name="connsiteY21" fmla="*/ 560903 h 901422"/>
                <a:gd name="connsiteX22" fmla="*/ 1105782 w 1111283"/>
                <a:gd name="connsiteY22" fmla="*/ 640866 h 901422"/>
                <a:gd name="connsiteX23" fmla="*/ 1050391 w 1111283"/>
                <a:gd name="connsiteY23" fmla="*/ 644213 h 901422"/>
                <a:gd name="connsiteX24" fmla="*/ 894487 w 1111283"/>
                <a:gd name="connsiteY24" fmla="*/ 663259 h 901422"/>
                <a:gd name="connsiteX25" fmla="*/ 902790 w 1111283"/>
                <a:gd name="connsiteY25" fmla="*/ 641685 h 901422"/>
                <a:gd name="connsiteX26" fmla="*/ 538799 w 1111283"/>
                <a:gd name="connsiteY26" fmla="*/ 189 h 90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1283" h="901422">
                  <a:moveTo>
                    <a:pt x="90753" y="768352"/>
                  </a:moveTo>
                  <a:cubicBezTo>
                    <a:pt x="114245" y="792737"/>
                    <a:pt x="138775" y="814565"/>
                    <a:pt x="164076" y="833897"/>
                  </a:cubicBezTo>
                  <a:lnTo>
                    <a:pt x="173165" y="839795"/>
                  </a:lnTo>
                  <a:lnTo>
                    <a:pt x="34911" y="899241"/>
                  </a:lnTo>
                  <a:lnTo>
                    <a:pt x="30663" y="901422"/>
                  </a:lnTo>
                  <a:lnTo>
                    <a:pt x="0" y="859103"/>
                  </a:lnTo>
                  <a:cubicBezTo>
                    <a:pt x="0" y="859103"/>
                    <a:pt x="0" y="859103"/>
                    <a:pt x="90753" y="768352"/>
                  </a:cubicBezTo>
                  <a:close/>
                  <a:moveTo>
                    <a:pt x="538799" y="143103"/>
                  </a:moveTo>
                  <a:cubicBezTo>
                    <a:pt x="538799" y="143103"/>
                    <a:pt x="538799" y="143103"/>
                    <a:pt x="628122" y="231710"/>
                  </a:cubicBezTo>
                  <a:cubicBezTo>
                    <a:pt x="628122" y="231710"/>
                    <a:pt x="628122" y="231710"/>
                    <a:pt x="485205" y="375338"/>
                  </a:cubicBezTo>
                  <a:cubicBezTo>
                    <a:pt x="485205" y="375338"/>
                    <a:pt x="485205" y="375338"/>
                    <a:pt x="736531" y="627617"/>
                  </a:cubicBezTo>
                  <a:lnTo>
                    <a:pt x="788814" y="680098"/>
                  </a:lnTo>
                  <a:lnTo>
                    <a:pt x="675107" y="699970"/>
                  </a:lnTo>
                  <a:lnTo>
                    <a:pt x="550570" y="727960"/>
                  </a:lnTo>
                  <a:lnTo>
                    <a:pt x="515505" y="692895"/>
                  </a:lnTo>
                  <a:cubicBezTo>
                    <a:pt x="469068" y="646459"/>
                    <a:pt x="411915" y="589308"/>
                    <a:pt x="341573" y="518967"/>
                  </a:cubicBezTo>
                  <a:cubicBezTo>
                    <a:pt x="341573" y="518967"/>
                    <a:pt x="341573" y="518967"/>
                    <a:pt x="233670" y="625438"/>
                  </a:cubicBezTo>
                  <a:cubicBezTo>
                    <a:pt x="233670" y="625438"/>
                    <a:pt x="233670" y="625438"/>
                    <a:pt x="72173" y="465374"/>
                  </a:cubicBezTo>
                  <a:cubicBezTo>
                    <a:pt x="72173" y="465374"/>
                    <a:pt x="72173" y="465374"/>
                    <a:pt x="357294" y="180260"/>
                  </a:cubicBezTo>
                  <a:cubicBezTo>
                    <a:pt x="410173" y="201698"/>
                    <a:pt x="488778" y="190979"/>
                    <a:pt x="538799" y="143103"/>
                  </a:cubicBezTo>
                  <a:close/>
                  <a:moveTo>
                    <a:pt x="538799" y="189"/>
                  </a:moveTo>
                  <a:cubicBezTo>
                    <a:pt x="812128" y="-7850"/>
                    <a:pt x="1108369" y="242562"/>
                    <a:pt x="1111283" y="560903"/>
                  </a:cubicBezTo>
                  <a:lnTo>
                    <a:pt x="1105782" y="640866"/>
                  </a:lnTo>
                  <a:lnTo>
                    <a:pt x="1050391" y="644213"/>
                  </a:lnTo>
                  <a:lnTo>
                    <a:pt x="894487" y="663259"/>
                  </a:lnTo>
                  <a:lnTo>
                    <a:pt x="902790" y="641685"/>
                  </a:lnTo>
                  <a:cubicBezTo>
                    <a:pt x="967339" y="380028"/>
                    <a:pt x="797658" y="97102"/>
                    <a:pt x="538799" y="189"/>
                  </a:cubicBezTo>
                  <a:close/>
                </a:path>
              </a:pathLst>
            </a:custGeom>
            <a:gradFill>
              <a:gsLst>
                <a:gs pos="0">
                  <a:schemeClr val="bg1">
                    <a:alpha val="50000"/>
                  </a:schemeClr>
                </a:gs>
                <a:gs pos="100000">
                  <a:schemeClr val="bg1">
                    <a:alpha val="20000"/>
                  </a:schemeClr>
                </a:gs>
              </a:gsLst>
              <a:lin ang="4800000" scaled="0"/>
            </a:gradFill>
            <a:ln>
              <a:noFill/>
            </a:ln>
          </p:spPr>
          <p:txBody>
            <a:bodyPr vert="horz" wrap="square" lIns="91440" tIns="45720" rIns="91440" bIns="45720" numCol="1" anchor="t" anchorCtr="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grpSp>
    </p:spTree>
    <p:extLst>
      <p:ext uri="{BB962C8B-B14F-4D97-AF65-F5344CB8AC3E}">
        <p14:creationId xmlns:p14="http://schemas.microsoft.com/office/powerpoint/2010/main" val="33021714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798853" y="1997808"/>
            <a:ext cx="3339910" cy="2073708"/>
            <a:chOff x="749490" y="1780093"/>
            <a:chExt cx="4179594" cy="2595057"/>
          </a:xfrm>
        </p:grpSpPr>
        <p:sp>
          <p:nvSpPr>
            <p:cNvPr id="13"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4"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5"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6"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8" name="Rectangle 5"/>
          <p:cNvSpPr>
            <a:spLocks noChangeArrowheads="1"/>
          </p:cNvSpPr>
          <p:nvPr/>
        </p:nvSpPr>
        <p:spPr bwMode="auto">
          <a:xfrm>
            <a:off x="645732" y="93340"/>
            <a:ext cx="2428870"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党章的概念</a:t>
            </a:r>
          </a:p>
        </p:txBody>
      </p:sp>
      <p:sp>
        <p:nvSpPr>
          <p:cNvPr id="40" name="矩形 39"/>
          <p:cNvSpPr>
            <a:spLocks noChangeArrowheads="1"/>
          </p:cNvSpPr>
          <p:nvPr/>
        </p:nvSpPr>
        <p:spPr bwMode="auto">
          <a:xfrm>
            <a:off x="4584755" y="2160631"/>
            <a:ext cx="7040507" cy="2578698"/>
          </a:xfrm>
          <a:prstGeom prst="rect">
            <a:avLst/>
          </a:prstGeom>
          <a:noFill/>
          <a:extLst>
            <a:ext uri="{909E8E84-426E-40DD-AFC4-6F175D3DCCD1}">
              <a14:hiddenFill xmlns:a14="http://schemas.microsoft.com/office/drawing/2010/main">
                <a:solidFill>
                  <a:srgbClr val="FFFFFF"/>
                </a:solidFill>
              </a14:hiddenFill>
            </a:ext>
          </a:extLst>
        </p:spPr>
        <p:txBody>
          <a:bodyPr wrap="square" lIns="96000" tIns="0" rIns="96000" bIns="240000" rtlCol="0">
            <a:noAutofit/>
          </a:bodyPr>
          <a:lstStyle>
            <a:lvl1pPr>
              <a:defRPr>
                <a:solidFill>
                  <a:schemeClr val="tx1"/>
                </a:solidFill>
                <a:latin typeface="Franklin Gothic Book" panose="020B0503020102020204" pitchFamily="34" charset="0"/>
                <a:ea typeface="宋体" panose="02010600030101010101" pitchFamily="2" charset="-122"/>
              </a:defRPr>
            </a:lvl1pPr>
            <a:lvl2pPr>
              <a:defRPr>
                <a:solidFill>
                  <a:schemeClr val="tx1"/>
                </a:solidFill>
                <a:latin typeface="Franklin Gothic Book" panose="020B0503020102020204" pitchFamily="34" charset="0"/>
                <a:ea typeface="宋体" panose="02010600030101010101" pitchFamily="2" charset="-122"/>
              </a:defRPr>
            </a:lvl2pPr>
            <a:lvl3pPr>
              <a:defRPr>
                <a:solidFill>
                  <a:schemeClr val="tx1"/>
                </a:solidFill>
                <a:latin typeface="Franklin Gothic Book" panose="020B0503020102020204" pitchFamily="34" charset="0"/>
                <a:ea typeface="宋体" panose="02010600030101010101" pitchFamily="2" charset="-122"/>
              </a:defRPr>
            </a:lvl3pPr>
            <a:lvl4pPr>
              <a:defRPr>
                <a:solidFill>
                  <a:schemeClr val="tx1"/>
                </a:solidFill>
                <a:latin typeface="Franklin Gothic Book" panose="020B0503020102020204" pitchFamily="34" charset="0"/>
                <a:ea typeface="宋体" panose="02010600030101010101" pitchFamily="2" charset="-122"/>
              </a:defRPr>
            </a:lvl4pPr>
            <a:lvl5pPr>
              <a:defRPr>
                <a:solidFill>
                  <a:schemeClr val="tx1"/>
                </a:solidFill>
                <a:latin typeface="Franklin Gothic Book" panose="020B0503020102020204" pitchFamily="34" charset="0"/>
                <a:ea typeface="宋体" panose="02010600030101010101" pitchFamily="2" charset="-122"/>
              </a:defRPr>
            </a:lvl5pPr>
            <a:lvl6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6pPr>
            <a:lvl7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7pPr>
            <a:lvl8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8pPr>
            <a:lvl9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600"/>
              </a:spcBef>
              <a:spcAft>
                <a:spcPts val="0"/>
              </a:spcAft>
              <a:buClrTx/>
              <a:buSzTx/>
              <a:buFontTx/>
              <a:buNone/>
              <a:tabLst/>
              <a:defRPr/>
            </a:pPr>
            <a:r>
              <a:rPr kumimoji="0" lang="en-US" altLang="zh-CN"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a:t>
            </a:r>
            <a:r>
              <a:rPr kumimoji="0" lang="zh-CN" altLang="en-US"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中国共产党章程</a:t>
            </a:r>
            <a:r>
              <a:rPr kumimoji="0" lang="en-US" altLang="zh-CN"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a:t>
            </a:r>
            <a:r>
              <a:rPr kumimoji="0" lang="zh-CN" altLang="en-US"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（以下简称党章）是中国共产党为实现党的纲领制定的根本法规，是党的各级组织和全体党员必须严格遵守的基本准则和规定。</a:t>
            </a:r>
            <a:endParaRPr kumimoji="0" lang="en-US" altLang="zh-CN"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endParaRPr>
          </a:p>
        </p:txBody>
      </p:sp>
      <p:sp>
        <p:nvSpPr>
          <p:cNvPr id="45" name="矩形 44"/>
          <p:cNvSpPr/>
          <p:nvPr/>
        </p:nvSpPr>
        <p:spPr>
          <a:xfrm>
            <a:off x="1860167" y="2533947"/>
            <a:ext cx="1374157" cy="1082669"/>
          </a:xfrm>
          <a:prstGeom prst="rect">
            <a:avLst/>
          </a:prstGeom>
          <a:ln>
            <a:noFill/>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党章概述</a:t>
            </a:r>
          </a:p>
        </p:txBody>
      </p:sp>
      <p:sp>
        <p:nvSpPr>
          <p:cNvPr id="9" name="矩形 8"/>
          <p:cNvSpPr/>
          <p:nvPr/>
        </p:nvSpPr>
        <p:spPr>
          <a:xfrm>
            <a:off x="788447" y="4474886"/>
            <a:ext cx="3308962" cy="1200329"/>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cs"/>
              </a:rPr>
              <a:t>     中</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国共产党第二十次全国代表大会部分</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rPr>
              <a:t>修</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cs"/>
              </a:rPr>
              <a:t>改。</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cs"/>
            </a:endParaRPr>
          </a:p>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2000" b="1" i="0" u="none" strike="noStrike" kern="120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mn-cs"/>
              </a:rPr>
              <a:t>     2022</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年</a:t>
            </a:r>
            <a:r>
              <a:rPr kumimoji="0" lang="en-US" altLang="zh-CN"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10</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月</a:t>
            </a:r>
            <a:r>
              <a:rPr kumimoji="0" lang="en-US" altLang="zh-CN"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22</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日通过</a:t>
            </a:r>
          </a:p>
        </p:txBody>
      </p:sp>
      <p:sp>
        <p:nvSpPr>
          <p:cNvPr id="2" name="文本框 1"/>
          <p:cNvSpPr txBox="1"/>
          <p:nvPr userDrawn="1"/>
        </p:nvSpPr>
        <p:spPr>
          <a:xfrm>
            <a:off x="11140440" y="6761480"/>
            <a:ext cx="969645" cy="7620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工图网</a:t>
            </a:r>
            <a:r>
              <a:rPr kumimoji="0" lang="en-US" altLang="zh-CN"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 www.900ppt.com</a:t>
            </a:r>
          </a:p>
        </p:txBody>
      </p:sp>
    </p:spTree>
    <p:extLst>
      <p:ext uri="{BB962C8B-B14F-4D97-AF65-F5344CB8AC3E}">
        <p14:creationId xmlns:p14="http://schemas.microsoft.com/office/powerpoint/2010/main" val="36343064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31"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 calcmode="lin" valueType="num">
                                      <p:cBhvr>
                                        <p:cTn id="13" dur="1000" fill="hold"/>
                                        <p:tgtEl>
                                          <p:spTgt spid="12"/>
                                        </p:tgtEl>
                                        <p:attrNameLst>
                                          <p:attrName>style.rotation</p:attrName>
                                        </p:attrNameLst>
                                      </p:cBhvr>
                                      <p:tavLst>
                                        <p:tav tm="0">
                                          <p:val>
                                            <p:fltVal val="90"/>
                                          </p:val>
                                        </p:tav>
                                        <p:tav tm="100000">
                                          <p:val>
                                            <p:fltVal val="0"/>
                                          </p:val>
                                        </p:tav>
                                      </p:tavLst>
                                    </p:anim>
                                    <p:animEffect transition="in" filter="fade">
                                      <p:cBhvr>
                                        <p:cTn id="14" dur="1000"/>
                                        <p:tgtEl>
                                          <p:spTgt spid="12"/>
                                        </p:tgtEl>
                                      </p:cBhvr>
                                    </p:animEffect>
                                  </p:childTnLst>
                                </p:cTn>
                              </p:par>
                            </p:childTnLst>
                          </p:cTn>
                        </p:par>
                        <p:par>
                          <p:cTn id="15" fill="hold">
                            <p:stCondLst>
                              <p:cond delay="2000"/>
                            </p:stCondLst>
                            <p:childTnLst>
                              <p:par>
                                <p:cTn id="16" presetID="1" presetClass="entr" presetSubtype="0" fill="hold" grpId="0" nodeType="afterEffect">
                                  <p:stCondLst>
                                    <p:cond delay="0"/>
                                  </p:stCondLst>
                                  <p:iterate type="lt">
                                    <p:tmAbs val="300"/>
                                  </p:iterate>
                                  <p:childTnLst>
                                    <p:set>
                                      <p:cBhvr>
                                        <p:cTn id="17" dur="1" fill="hold">
                                          <p:stCondLst>
                                            <p:cond delay="0"/>
                                          </p:stCondLst>
                                        </p:cTn>
                                        <p:tgtEl>
                                          <p:spTgt spid="45"/>
                                        </p:tgtEl>
                                        <p:attrNameLst>
                                          <p:attrName>style.visibility</p:attrName>
                                        </p:attrNameLst>
                                      </p:cBhvr>
                                      <p:to>
                                        <p:strVal val="visible"/>
                                      </p:to>
                                    </p:set>
                                  </p:childTnLst>
                                </p:cTn>
                              </p:par>
                            </p:childTnLst>
                          </p:cTn>
                        </p:par>
                        <p:par>
                          <p:cTn id="18" fill="hold">
                            <p:stCondLst>
                              <p:cond delay="295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750"/>
                                        <p:tgtEl>
                                          <p:spTgt spid="9"/>
                                        </p:tgtEl>
                                      </p:cBhvr>
                                    </p:animEffect>
                                    <p:anim calcmode="lin" valueType="num">
                                      <p:cBhvr>
                                        <p:cTn id="22" dur="750" fill="hold"/>
                                        <p:tgtEl>
                                          <p:spTgt spid="9"/>
                                        </p:tgtEl>
                                        <p:attrNameLst>
                                          <p:attrName>ppt_x</p:attrName>
                                        </p:attrNameLst>
                                      </p:cBhvr>
                                      <p:tavLst>
                                        <p:tav tm="0">
                                          <p:val>
                                            <p:strVal val="#ppt_x"/>
                                          </p:val>
                                        </p:tav>
                                        <p:tav tm="100000">
                                          <p:val>
                                            <p:strVal val="#ppt_x"/>
                                          </p:val>
                                        </p:tav>
                                      </p:tavLst>
                                    </p:anim>
                                    <p:anim calcmode="lin" valueType="num">
                                      <p:cBhvr>
                                        <p:cTn id="23" dur="75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3950"/>
                            </p:stCondLst>
                            <p:childTnLst>
                              <p:par>
                                <p:cTn id="25" presetID="14" presetClass="entr" presetSubtype="10" fill="hold" grpId="0" nodeType="afterEffect">
                                  <p:stCondLst>
                                    <p:cond delay="0"/>
                                  </p:stCondLst>
                                  <p:iterate type="lt">
                                    <p:tmPct val="30000"/>
                                  </p:iterate>
                                  <p:childTnLst>
                                    <p:set>
                                      <p:cBhvr>
                                        <p:cTn id="26" dur="1" fill="hold">
                                          <p:stCondLst>
                                            <p:cond delay="0"/>
                                          </p:stCondLst>
                                        </p:cTn>
                                        <p:tgtEl>
                                          <p:spTgt spid="40"/>
                                        </p:tgtEl>
                                        <p:attrNameLst>
                                          <p:attrName>style.visibility</p:attrName>
                                        </p:attrNameLst>
                                      </p:cBhvr>
                                      <p:to>
                                        <p:strVal val="visible"/>
                                      </p:to>
                                    </p:set>
                                    <p:animEffect transition="in" filter="randombar(horizontal)">
                                      <p:cBhvr>
                                        <p:cTn id="27"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0" grpId="0"/>
      <p:bldP spid="45"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738165" y="82833"/>
            <a:ext cx="3775393"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党章的功能和定位</a:t>
            </a:r>
          </a:p>
        </p:txBody>
      </p:sp>
      <p:sp>
        <p:nvSpPr>
          <p:cNvPr id="9" name="矩形 8"/>
          <p:cNvSpPr/>
          <p:nvPr/>
        </p:nvSpPr>
        <p:spPr>
          <a:xfrm>
            <a:off x="1176996" y="3795026"/>
            <a:ext cx="10050986" cy="1532727"/>
          </a:xfrm>
          <a:prstGeom prst="rect">
            <a:avLst/>
          </a:prstGeom>
          <a:ln w="19050">
            <a:noFill/>
          </a:ln>
        </p:spPr>
        <p:txBody>
          <a:bodyPr wrap="square">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en-US" altLang="zh-CN" sz="24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     2012</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年</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11</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月</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16</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日习近平总书记在党的十八大后发表署名文章</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认真学习党章，严格遵守党章</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文章指出：</a:t>
            </a: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党章就是党的根本大法，是全党必须遵循的总规矩。</a:t>
            </a:r>
          </a:p>
        </p:txBody>
      </p:sp>
      <p:sp>
        <p:nvSpPr>
          <p:cNvPr id="10" name="TextBox 88"/>
          <p:cNvSpPr txBox="1"/>
          <p:nvPr/>
        </p:nvSpPr>
        <p:spPr>
          <a:xfrm>
            <a:off x="3508079" y="2155598"/>
            <a:ext cx="2159814" cy="565604"/>
          </a:xfrm>
          <a:prstGeom prst="rect">
            <a:avLst/>
          </a:prstGeom>
          <a:noFill/>
          <a:effectLst/>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党的</a:t>
            </a:r>
            <a:r>
              <a:rPr kumimoji="0" lang="zh-CN" altLang="en-US"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总章程</a:t>
            </a:r>
          </a:p>
        </p:txBody>
      </p:sp>
      <p:grpSp>
        <p:nvGrpSpPr>
          <p:cNvPr id="11" name="组合 10"/>
          <p:cNvGrpSpPr/>
          <p:nvPr/>
        </p:nvGrpSpPr>
        <p:grpSpPr>
          <a:xfrm>
            <a:off x="2001726" y="1803400"/>
            <a:ext cx="1270000" cy="1270000"/>
            <a:chOff x="1282700" y="1600200"/>
            <a:chExt cx="1270000" cy="1270000"/>
          </a:xfrm>
        </p:grpSpPr>
        <p:sp>
          <p:nvSpPr>
            <p:cNvPr id="12" name="圆角矩形 11"/>
            <p:cNvSpPr/>
            <p:nvPr/>
          </p:nvSpPr>
          <p:spPr>
            <a:xfrm>
              <a:off x="1282700" y="1600200"/>
              <a:ext cx="1270000" cy="1270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cs"/>
              </a:endParaRPr>
            </a:p>
          </p:txBody>
        </p:sp>
        <p:sp>
          <p:nvSpPr>
            <p:cNvPr id="13" name="矩形 12"/>
            <p:cNvSpPr/>
            <p:nvPr/>
          </p:nvSpPr>
          <p:spPr>
            <a:xfrm>
              <a:off x="1369835" y="1671969"/>
              <a:ext cx="1095730" cy="1082669"/>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6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mn-lt"/>
                </a:rPr>
                <a:t>根本大法</a:t>
              </a:r>
            </a:p>
          </p:txBody>
        </p:sp>
      </p:grpSp>
      <p:sp>
        <p:nvSpPr>
          <p:cNvPr id="14" name="TextBox 88"/>
          <p:cNvSpPr txBox="1"/>
          <p:nvPr/>
        </p:nvSpPr>
        <p:spPr>
          <a:xfrm>
            <a:off x="8275008" y="2155598"/>
            <a:ext cx="2159814" cy="565604"/>
          </a:xfrm>
          <a:prstGeom prst="rect">
            <a:avLst/>
          </a:prstGeom>
          <a:noFill/>
          <a:effectLst/>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mn-lt"/>
              </a:rPr>
              <a:t>党的</a:t>
            </a:r>
            <a:r>
              <a:rPr kumimoji="0" lang="zh-CN" altLang="en-US" sz="2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总规矩</a:t>
            </a:r>
          </a:p>
        </p:txBody>
      </p:sp>
      <p:grpSp>
        <p:nvGrpSpPr>
          <p:cNvPr id="15" name="组合 14"/>
          <p:cNvGrpSpPr/>
          <p:nvPr/>
        </p:nvGrpSpPr>
        <p:grpSpPr>
          <a:xfrm>
            <a:off x="6598535" y="1803400"/>
            <a:ext cx="1270000" cy="1270000"/>
            <a:chOff x="1282700" y="1600200"/>
            <a:chExt cx="1270000" cy="1270000"/>
          </a:xfrm>
        </p:grpSpPr>
        <p:sp>
          <p:nvSpPr>
            <p:cNvPr id="16" name="圆角矩形 15"/>
            <p:cNvSpPr/>
            <p:nvPr/>
          </p:nvSpPr>
          <p:spPr>
            <a:xfrm>
              <a:off x="1282700" y="1600200"/>
              <a:ext cx="1270000" cy="1270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EEEDE"/>
                </a:solidFill>
                <a:effectLst/>
                <a:uLnTx/>
                <a:uFillTx/>
                <a:latin typeface="Times New Roman" panose="02020603050405020304" pitchFamily="18" charset="0"/>
                <a:ea typeface="华文中宋" panose="02010600040101010101" pitchFamily="2" charset="-122"/>
                <a:cs typeface="+mn-cs"/>
              </a:endParaRPr>
            </a:p>
          </p:txBody>
        </p:sp>
        <p:sp>
          <p:nvSpPr>
            <p:cNvPr id="17" name="矩形 16"/>
            <p:cNvSpPr/>
            <p:nvPr/>
          </p:nvSpPr>
          <p:spPr>
            <a:xfrm>
              <a:off x="1369835" y="1671969"/>
              <a:ext cx="1095730" cy="1082669"/>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6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mn-lt"/>
                </a:rPr>
                <a:t>行为规范</a:t>
              </a:r>
            </a:p>
          </p:txBody>
        </p:sp>
      </p:grpSp>
    </p:spTree>
    <p:extLst>
      <p:ext uri="{BB962C8B-B14F-4D97-AF65-F5344CB8AC3E}">
        <p14:creationId xmlns:p14="http://schemas.microsoft.com/office/powerpoint/2010/main" val="26685855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80510" y="81910"/>
            <a:ext cx="3326552"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党章的基本架构</a:t>
            </a:r>
          </a:p>
        </p:txBody>
      </p:sp>
      <p:sp>
        <p:nvSpPr>
          <p:cNvPr id="9" name="矩形 8"/>
          <p:cNvSpPr/>
          <p:nvPr/>
        </p:nvSpPr>
        <p:spPr>
          <a:xfrm>
            <a:off x="1060597" y="3897792"/>
            <a:ext cx="10741542" cy="1052596"/>
          </a:xfrm>
          <a:prstGeom prst="rect">
            <a:avLst/>
          </a:prstGeom>
          <a:ln w="19050">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党章</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20000</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余字，由总纲和</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11</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章组成，</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11</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章共</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55</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条。总纲占百分之四十以上篇幅，</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8600</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余字，</a:t>
            </a:r>
            <a:r>
              <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1—11</a:t>
            </a: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章实际是它的具体化。</a:t>
            </a:r>
          </a:p>
        </p:txBody>
      </p:sp>
      <p:sp>
        <p:nvSpPr>
          <p:cNvPr id="11" name="圆角矩形 10"/>
          <p:cNvSpPr/>
          <p:nvPr/>
        </p:nvSpPr>
        <p:spPr>
          <a:xfrm>
            <a:off x="8081636" y="2048101"/>
            <a:ext cx="2303775" cy="1440000"/>
          </a:xfrm>
          <a:prstGeom prst="roundRect">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19000 </a:t>
            </a:r>
            <a:r>
              <a:rPr kumimoji="0" lang="zh-CN" altLang="en-US" sz="3600"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字</a:t>
            </a:r>
          </a:p>
        </p:txBody>
      </p:sp>
      <p:sp>
        <p:nvSpPr>
          <p:cNvPr id="12" name="圆角矩形 11"/>
          <p:cNvSpPr/>
          <p:nvPr/>
        </p:nvSpPr>
        <p:spPr>
          <a:xfrm>
            <a:off x="1806590" y="2048101"/>
            <a:ext cx="1944000" cy="1440000"/>
          </a:xfrm>
          <a:prstGeom prst="roundRect">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总 纲</a:t>
            </a:r>
          </a:p>
        </p:txBody>
      </p:sp>
      <p:sp>
        <p:nvSpPr>
          <p:cNvPr id="13" name="圆角矩形 12"/>
          <p:cNvSpPr/>
          <p:nvPr/>
        </p:nvSpPr>
        <p:spPr>
          <a:xfrm>
            <a:off x="4975838" y="2048101"/>
            <a:ext cx="1944000" cy="1440000"/>
          </a:xfrm>
          <a:prstGeom prst="roundRect">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11 </a:t>
            </a:r>
            <a:r>
              <a:rPr kumimoji="0" lang="zh-CN" altLang="en-US" sz="3600"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a:t>
            </a:r>
            <a:endParaRPr kumimoji="0" lang="en-US" altLang="zh-CN" sz="3600"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en-US" altLang="zh-CN" sz="2400"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55 </a:t>
            </a:r>
            <a:r>
              <a:rPr kumimoji="0" lang="zh-CN" altLang="en-US"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条</a:t>
            </a:r>
            <a:r>
              <a:rPr kumimoji="0" lang="zh-CN" altLang="en-US" sz="2400" b="1" i="0" u="none" strike="noStrike" kern="1200" cap="none" spc="30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p>
        </p:txBody>
      </p:sp>
      <p:sp>
        <p:nvSpPr>
          <p:cNvPr id="15" name="加号 14"/>
          <p:cNvSpPr/>
          <p:nvPr/>
        </p:nvSpPr>
        <p:spPr>
          <a:xfrm>
            <a:off x="4007062" y="2411949"/>
            <a:ext cx="712304" cy="712304"/>
          </a:xfrm>
          <a:prstGeom prst="mathPlus">
            <a:avLst/>
          </a:prstGeom>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noProof="0">
              <a:ln>
                <a:noFill/>
              </a:ln>
              <a:solidFill>
                <a:srgbClr val="FEEEDE"/>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nvGrpSpPr>
          <p:cNvPr id="4" name="组合 3"/>
          <p:cNvGrpSpPr/>
          <p:nvPr/>
        </p:nvGrpSpPr>
        <p:grpSpPr>
          <a:xfrm>
            <a:off x="7176310" y="2619375"/>
            <a:ext cx="648854" cy="437337"/>
            <a:chOff x="7029450" y="2486025"/>
            <a:chExt cx="742950" cy="437337"/>
          </a:xfrm>
        </p:grpSpPr>
        <p:sp>
          <p:nvSpPr>
            <p:cNvPr id="3" name="矩形 2"/>
            <p:cNvSpPr/>
            <p:nvPr/>
          </p:nvSpPr>
          <p:spPr>
            <a:xfrm>
              <a:off x="7029450" y="2486025"/>
              <a:ext cx="742950" cy="1428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8" name="矩形 17"/>
            <p:cNvSpPr/>
            <p:nvPr/>
          </p:nvSpPr>
          <p:spPr>
            <a:xfrm>
              <a:off x="7029450" y="2780487"/>
              <a:ext cx="742950" cy="1428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Tree>
    <p:extLst>
      <p:ext uri="{BB962C8B-B14F-4D97-AF65-F5344CB8AC3E}">
        <p14:creationId xmlns:p14="http://schemas.microsoft.com/office/powerpoint/2010/main" val="354749260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1+#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up)">
                                      <p:cBhvr>
                                        <p:cTn id="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2" grpId="0" animBg="1"/>
      <p:bldP spid="13"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19199" y="81111"/>
            <a:ext cx="3326552"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党章的主要内容</a:t>
            </a:r>
          </a:p>
        </p:txBody>
      </p:sp>
      <p:grpSp>
        <p:nvGrpSpPr>
          <p:cNvPr id="2" name="组合 1"/>
          <p:cNvGrpSpPr/>
          <p:nvPr/>
        </p:nvGrpSpPr>
        <p:grpSpPr>
          <a:xfrm>
            <a:off x="726275" y="1733247"/>
            <a:ext cx="1579892" cy="584775"/>
            <a:chOff x="726275" y="1733247"/>
            <a:chExt cx="1579892" cy="584775"/>
          </a:xfrm>
        </p:grpSpPr>
        <p:sp>
          <p:nvSpPr>
            <p:cNvPr id="9" name="矩形: 圆角 1"/>
            <p:cNvSpPr/>
            <p:nvPr/>
          </p:nvSpPr>
          <p:spPr>
            <a:xfrm>
              <a:off x="726275" y="1733247"/>
              <a:ext cx="1579892" cy="584775"/>
            </a:xfrm>
            <a:prstGeom prst="roundRect">
              <a:avLst>
                <a:gd name="adj" fmla="val 8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0" name="矩形 9"/>
            <p:cNvSpPr/>
            <p:nvPr/>
          </p:nvSpPr>
          <p:spPr>
            <a:xfrm>
              <a:off x="846807" y="1733247"/>
              <a:ext cx="1338828"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纲 领</a:t>
              </a:r>
              <a:endParaRPr kumimoji="0" lang="zh-CN" altLang="en-US" sz="3200" b="0"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grpSp>
        <p:nvGrpSpPr>
          <p:cNvPr id="3" name="组合 2"/>
          <p:cNvGrpSpPr/>
          <p:nvPr/>
        </p:nvGrpSpPr>
        <p:grpSpPr>
          <a:xfrm>
            <a:off x="4457913" y="1733247"/>
            <a:ext cx="5751577" cy="584775"/>
            <a:chOff x="4457913" y="1733247"/>
            <a:chExt cx="5751577" cy="584775"/>
          </a:xfrm>
        </p:grpSpPr>
        <p:sp>
          <p:nvSpPr>
            <p:cNvPr id="11" name="矩形: 圆角 4"/>
            <p:cNvSpPr/>
            <p:nvPr/>
          </p:nvSpPr>
          <p:spPr>
            <a:xfrm>
              <a:off x="4457913" y="1733247"/>
              <a:ext cx="5751577" cy="584775"/>
            </a:xfrm>
            <a:prstGeom prst="roundRect">
              <a:avLst>
                <a:gd name="adj" fmla="val 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2" name="矩形 11"/>
            <p:cNvSpPr/>
            <p:nvPr/>
          </p:nvSpPr>
          <p:spPr>
            <a:xfrm>
              <a:off x="6394983" y="1733247"/>
              <a:ext cx="1877437"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章    程</a:t>
              </a:r>
            </a:p>
          </p:txBody>
        </p:sp>
      </p:grpSp>
      <p:grpSp>
        <p:nvGrpSpPr>
          <p:cNvPr id="13" name="组合 12"/>
          <p:cNvGrpSpPr/>
          <p:nvPr/>
        </p:nvGrpSpPr>
        <p:grpSpPr>
          <a:xfrm>
            <a:off x="1087463" y="3300040"/>
            <a:ext cx="857516" cy="2069012"/>
            <a:chOff x="1087463" y="3490540"/>
            <a:chExt cx="857516" cy="2069012"/>
          </a:xfrm>
        </p:grpSpPr>
        <p:sp>
          <p:nvSpPr>
            <p:cNvPr id="14" name="矩形: 圆角 5"/>
            <p:cNvSpPr/>
            <p:nvPr/>
          </p:nvSpPr>
          <p:spPr>
            <a:xfrm>
              <a:off x="1087463" y="3490540"/>
              <a:ext cx="85751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5" name="矩形 14"/>
            <p:cNvSpPr/>
            <p:nvPr/>
          </p:nvSpPr>
          <p:spPr>
            <a:xfrm>
              <a:off x="1243797" y="3959134"/>
              <a:ext cx="544848"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总</a:t>
              </a:r>
              <a:endParaRPr kumimoji="0" lang="en-US" altLang="zh-CN"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endParaRPr kumimoji="0" lang="en-US" altLang="zh-CN"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纲</a:t>
              </a:r>
            </a:p>
          </p:txBody>
        </p:sp>
      </p:grpSp>
      <p:grpSp>
        <p:nvGrpSpPr>
          <p:cNvPr id="16" name="组合 15"/>
          <p:cNvGrpSpPr/>
          <p:nvPr/>
        </p:nvGrpSpPr>
        <p:grpSpPr>
          <a:xfrm>
            <a:off x="3960618" y="3300040"/>
            <a:ext cx="674636" cy="2069012"/>
            <a:chOff x="4351931" y="3490540"/>
            <a:chExt cx="674636" cy="2069012"/>
          </a:xfrm>
        </p:grpSpPr>
        <p:sp>
          <p:nvSpPr>
            <p:cNvPr id="17" name="矩形: 圆角 8"/>
            <p:cNvSpPr/>
            <p:nvPr/>
          </p:nvSpPr>
          <p:spPr>
            <a:xfrm>
              <a:off x="4351931"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8" name="矩形 17"/>
            <p:cNvSpPr/>
            <p:nvPr/>
          </p:nvSpPr>
          <p:spPr>
            <a:xfrm>
              <a:off x="4465358" y="36478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党的组织制度</a:t>
              </a:r>
            </a:p>
          </p:txBody>
        </p:sp>
      </p:grpSp>
      <p:grpSp>
        <p:nvGrpSpPr>
          <p:cNvPr id="19" name="组合 18"/>
          <p:cNvGrpSpPr/>
          <p:nvPr/>
        </p:nvGrpSpPr>
        <p:grpSpPr>
          <a:xfrm>
            <a:off x="3201677" y="3300040"/>
            <a:ext cx="674636" cy="2069012"/>
            <a:chOff x="3592990" y="3490540"/>
            <a:chExt cx="674636" cy="2069012"/>
          </a:xfrm>
        </p:grpSpPr>
        <p:sp>
          <p:nvSpPr>
            <p:cNvPr id="20" name="矩形: 圆角 7"/>
            <p:cNvSpPr/>
            <p:nvPr/>
          </p:nvSpPr>
          <p:spPr>
            <a:xfrm>
              <a:off x="3592990"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21" name="矩形 20"/>
            <p:cNvSpPr/>
            <p:nvPr/>
          </p:nvSpPr>
          <p:spPr>
            <a:xfrm>
              <a:off x="3706417" y="4063381"/>
              <a:ext cx="447783"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a:t>
              </a: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员</a:t>
              </a:r>
            </a:p>
          </p:txBody>
        </p:sp>
      </p:grpSp>
      <p:grpSp>
        <p:nvGrpSpPr>
          <p:cNvPr id="22" name="组合 21"/>
          <p:cNvGrpSpPr/>
          <p:nvPr/>
        </p:nvGrpSpPr>
        <p:grpSpPr>
          <a:xfrm>
            <a:off x="4719559" y="3300040"/>
            <a:ext cx="674636" cy="2069012"/>
            <a:chOff x="5110872" y="3490540"/>
            <a:chExt cx="674636" cy="2069012"/>
          </a:xfrm>
        </p:grpSpPr>
        <p:sp>
          <p:nvSpPr>
            <p:cNvPr id="23" name="矩形: 圆角 9"/>
            <p:cNvSpPr/>
            <p:nvPr/>
          </p:nvSpPr>
          <p:spPr>
            <a:xfrm>
              <a:off x="5110872"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24" name="矩形 23"/>
            <p:cNvSpPr/>
            <p:nvPr/>
          </p:nvSpPr>
          <p:spPr>
            <a:xfrm>
              <a:off x="5224299" y="36478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党的中央组织</a:t>
              </a:r>
            </a:p>
          </p:txBody>
        </p:sp>
      </p:grpSp>
      <p:grpSp>
        <p:nvGrpSpPr>
          <p:cNvPr id="25" name="组合 24"/>
          <p:cNvGrpSpPr/>
          <p:nvPr/>
        </p:nvGrpSpPr>
        <p:grpSpPr>
          <a:xfrm>
            <a:off x="5478500" y="3300040"/>
            <a:ext cx="674636" cy="2069012"/>
            <a:chOff x="5869813" y="3490540"/>
            <a:chExt cx="674636" cy="2069012"/>
          </a:xfrm>
        </p:grpSpPr>
        <p:sp>
          <p:nvSpPr>
            <p:cNvPr id="26" name="矩形: 圆角 10"/>
            <p:cNvSpPr/>
            <p:nvPr/>
          </p:nvSpPr>
          <p:spPr>
            <a:xfrm>
              <a:off x="5869813"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27" name="矩形 26"/>
            <p:cNvSpPr/>
            <p:nvPr/>
          </p:nvSpPr>
          <p:spPr>
            <a:xfrm>
              <a:off x="5983239" y="36478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党的地方组织</a:t>
              </a:r>
            </a:p>
          </p:txBody>
        </p:sp>
      </p:grpSp>
      <p:grpSp>
        <p:nvGrpSpPr>
          <p:cNvPr id="28" name="组合 27"/>
          <p:cNvGrpSpPr/>
          <p:nvPr/>
        </p:nvGrpSpPr>
        <p:grpSpPr>
          <a:xfrm>
            <a:off x="6237441" y="3300040"/>
            <a:ext cx="674636" cy="2069012"/>
            <a:chOff x="6628754" y="3490540"/>
            <a:chExt cx="674636" cy="2069012"/>
          </a:xfrm>
        </p:grpSpPr>
        <p:sp>
          <p:nvSpPr>
            <p:cNvPr id="29" name="矩形: 圆角 11"/>
            <p:cNvSpPr/>
            <p:nvPr/>
          </p:nvSpPr>
          <p:spPr>
            <a:xfrm>
              <a:off x="6628754"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30" name="矩形 29"/>
            <p:cNvSpPr/>
            <p:nvPr/>
          </p:nvSpPr>
          <p:spPr>
            <a:xfrm>
              <a:off x="6742181" y="36478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党的基层组织</a:t>
              </a:r>
            </a:p>
          </p:txBody>
        </p:sp>
      </p:grpSp>
      <p:grpSp>
        <p:nvGrpSpPr>
          <p:cNvPr id="31" name="组合 30"/>
          <p:cNvGrpSpPr/>
          <p:nvPr/>
        </p:nvGrpSpPr>
        <p:grpSpPr>
          <a:xfrm>
            <a:off x="6996382" y="3300040"/>
            <a:ext cx="674636" cy="2069012"/>
            <a:chOff x="7387695" y="3490540"/>
            <a:chExt cx="674636" cy="2069012"/>
          </a:xfrm>
        </p:grpSpPr>
        <p:sp>
          <p:nvSpPr>
            <p:cNvPr id="32" name="矩形: 圆角 12"/>
            <p:cNvSpPr/>
            <p:nvPr/>
          </p:nvSpPr>
          <p:spPr>
            <a:xfrm>
              <a:off x="7387695"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33" name="矩形 32"/>
            <p:cNvSpPr/>
            <p:nvPr/>
          </p:nvSpPr>
          <p:spPr>
            <a:xfrm>
              <a:off x="7501121" y="3924882"/>
              <a:ext cx="447783"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党的干部</a:t>
              </a:r>
            </a:p>
          </p:txBody>
        </p:sp>
      </p:grpSp>
      <p:grpSp>
        <p:nvGrpSpPr>
          <p:cNvPr id="34" name="组合 33"/>
          <p:cNvGrpSpPr/>
          <p:nvPr/>
        </p:nvGrpSpPr>
        <p:grpSpPr>
          <a:xfrm>
            <a:off x="7755323" y="3300040"/>
            <a:ext cx="674636" cy="2069012"/>
            <a:chOff x="8146636" y="3490540"/>
            <a:chExt cx="674636" cy="2069012"/>
          </a:xfrm>
        </p:grpSpPr>
        <p:sp>
          <p:nvSpPr>
            <p:cNvPr id="35" name="矩形: 圆角 13"/>
            <p:cNvSpPr/>
            <p:nvPr/>
          </p:nvSpPr>
          <p:spPr>
            <a:xfrm>
              <a:off x="8146636"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36" name="矩形 35"/>
            <p:cNvSpPr/>
            <p:nvPr/>
          </p:nvSpPr>
          <p:spPr>
            <a:xfrm>
              <a:off x="8260062" y="3924882"/>
              <a:ext cx="447783"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党的纪律</a:t>
              </a:r>
            </a:p>
          </p:txBody>
        </p:sp>
      </p:grpSp>
      <p:grpSp>
        <p:nvGrpSpPr>
          <p:cNvPr id="37" name="组合 36"/>
          <p:cNvGrpSpPr/>
          <p:nvPr/>
        </p:nvGrpSpPr>
        <p:grpSpPr>
          <a:xfrm>
            <a:off x="8514264" y="3300040"/>
            <a:ext cx="695747" cy="2069012"/>
            <a:chOff x="8905577" y="3490540"/>
            <a:chExt cx="695747" cy="2069012"/>
          </a:xfrm>
        </p:grpSpPr>
        <p:sp>
          <p:nvSpPr>
            <p:cNvPr id="38" name="矩形: 圆角 14"/>
            <p:cNvSpPr/>
            <p:nvPr/>
          </p:nvSpPr>
          <p:spPr>
            <a:xfrm>
              <a:off x="8905577"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39" name="矩形 38"/>
            <p:cNvSpPr/>
            <p:nvPr/>
          </p:nvSpPr>
          <p:spPr>
            <a:xfrm>
              <a:off x="8913656" y="3986437"/>
              <a:ext cx="687668"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党的纪律检查机关</a:t>
              </a:r>
            </a:p>
          </p:txBody>
        </p:sp>
      </p:grpSp>
      <p:grpSp>
        <p:nvGrpSpPr>
          <p:cNvPr id="40" name="组合 39"/>
          <p:cNvGrpSpPr/>
          <p:nvPr/>
        </p:nvGrpSpPr>
        <p:grpSpPr>
          <a:xfrm>
            <a:off x="9273205" y="3300040"/>
            <a:ext cx="674636" cy="2069012"/>
            <a:chOff x="9664518" y="3490540"/>
            <a:chExt cx="674636" cy="2069012"/>
          </a:xfrm>
        </p:grpSpPr>
        <p:sp>
          <p:nvSpPr>
            <p:cNvPr id="41" name="矩形: 圆角 15"/>
            <p:cNvSpPr/>
            <p:nvPr/>
          </p:nvSpPr>
          <p:spPr>
            <a:xfrm>
              <a:off x="9664518"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42" name="矩形 41"/>
            <p:cNvSpPr/>
            <p:nvPr/>
          </p:nvSpPr>
          <p:spPr>
            <a:xfrm>
              <a:off x="9777944" y="4063381"/>
              <a:ext cx="447783"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a:t>
              </a: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组</a:t>
              </a:r>
            </a:p>
          </p:txBody>
        </p:sp>
      </p:grpSp>
      <p:grpSp>
        <p:nvGrpSpPr>
          <p:cNvPr id="43" name="组合 42"/>
          <p:cNvGrpSpPr/>
          <p:nvPr/>
        </p:nvGrpSpPr>
        <p:grpSpPr>
          <a:xfrm>
            <a:off x="10032146" y="3300040"/>
            <a:ext cx="674637" cy="2069012"/>
            <a:chOff x="10423459" y="3490540"/>
            <a:chExt cx="674637" cy="2069012"/>
          </a:xfrm>
        </p:grpSpPr>
        <p:sp>
          <p:nvSpPr>
            <p:cNvPr id="44" name="矩形: 圆角 16"/>
            <p:cNvSpPr/>
            <p:nvPr/>
          </p:nvSpPr>
          <p:spPr>
            <a:xfrm>
              <a:off x="10423459"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45" name="矩形 44"/>
            <p:cNvSpPr/>
            <p:nvPr/>
          </p:nvSpPr>
          <p:spPr>
            <a:xfrm>
              <a:off x="10423459" y="3740216"/>
              <a:ext cx="674637" cy="156966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党和共产主义</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青年团的关系</a:t>
              </a:r>
            </a:p>
          </p:txBody>
        </p:sp>
      </p:grpSp>
      <p:grpSp>
        <p:nvGrpSpPr>
          <p:cNvPr id="46" name="组合 45"/>
          <p:cNvGrpSpPr/>
          <p:nvPr/>
        </p:nvGrpSpPr>
        <p:grpSpPr>
          <a:xfrm>
            <a:off x="10791089" y="3300040"/>
            <a:ext cx="674636" cy="2069012"/>
            <a:chOff x="11182402" y="3490540"/>
            <a:chExt cx="674636" cy="2069012"/>
          </a:xfrm>
        </p:grpSpPr>
        <p:sp>
          <p:nvSpPr>
            <p:cNvPr id="47" name="矩形: 圆角 17"/>
            <p:cNvSpPr/>
            <p:nvPr/>
          </p:nvSpPr>
          <p:spPr>
            <a:xfrm>
              <a:off x="11182402" y="3490540"/>
              <a:ext cx="674636"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48" name="矩形 47"/>
            <p:cNvSpPr/>
            <p:nvPr/>
          </p:nvSpPr>
          <p:spPr>
            <a:xfrm>
              <a:off x="11295828" y="3924882"/>
              <a:ext cx="447783"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党徽党旗</a:t>
              </a:r>
            </a:p>
          </p:txBody>
        </p:sp>
      </p:grpSp>
      <p:sp>
        <p:nvSpPr>
          <p:cNvPr id="49" name="任意多边形: 形状 87"/>
          <p:cNvSpPr/>
          <p:nvPr/>
        </p:nvSpPr>
        <p:spPr>
          <a:xfrm>
            <a:off x="1516221" y="2318022"/>
            <a:ext cx="0" cy="972000"/>
          </a:xfrm>
          <a:custGeom>
            <a:avLst/>
            <a:gdLst>
              <a:gd name="connsiteX0" fmla="*/ 0 w 0"/>
              <a:gd name="connsiteY0" fmla="*/ 0 h 853440"/>
              <a:gd name="connsiteX1" fmla="*/ 0 w 0"/>
              <a:gd name="connsiteY1" fmla="*/ 853440 h 853440"/>
            </a:gdLst>
            <a:ahLst/>
            <a:cxnLst>
              <a:cxn ang="0">
                <a:pos x="connsiteX0" y="connsiteY0"/>
              </a:cxn>
              <a:cxn ang="0">
                <a:pos x="connsiteX1" y="connsiteY1"/>
              </a:cxn>
            </a:cxnLst>
            <a:rect l="l" t="t" r="r" b="b"/>
            <a:pathLst>
              <a:path h="853440">
                <a:moveTo>
                  <a:pt x="0" y="0"/>
                </a:moveTo>
                <a:lnTo>
                  <a:pt x="0" y="85344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nvGrpSpPr>
          <p:cNvPr id="4" name="组合 3"/>
          <p:cNvGrpSpPr/>
          <p:nvPr/>
        </p:nvGrpSpPr>
        <p:grpSpPr>
          <a:xfrm>
            <a:off x="3535680" y="2318022"/>
            <a:ext cx="7592727" cy="975342"/>
            <a:chOff x="3535680" y="2318022"/>
            <a:chExt cx="7592727" cy="975342"/>
          </a:xfrm>
        </p:grpSpPr>
        <p:sp>
          <p:nvSpPr>
            <p:cNvPr id="50" name="任意多边形: 形状 92"/>
            <p:cNvSpPr/>
            <p:nvPr/>
          </p:nvSpPr>
          <p:spPr>
            <a:xfrm>
              <a:off x="3538995"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1" name="任意多边形: 形状 93"/>
            <p:cNvSpPr/>
            <p:nvPr/>
          </p:nvSpPr>
          <p:spPr>
            <a:xfrm>
              <a:off x="11128407"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2" name="任意多边形: 形状 94"/>
            <p:cNvSpPr/>
            <p:nvPr/>
          </p:nvSpPr>
          <p:spPr>
            <a:xfrm>
              <a:off x="10369464"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3" name="任意多边形: 形状 95"/>
            <p:cNvSpPr/>
            <p:nvPr/>
          </p:nvSpPr>
          <p:spPr>
            <a:xfrm>
              <a:off x="9610523"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4" name="任意多边形: 形状 96"/>
            <p:cNvSpPr/>
            <p:nvPr/>
          </p:nvSpPr>
          <p:spPr>
            <a:xfrm>
              <a:off x="8862137"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5" name="任意多边形: 形状 97"/>
            <p:cNvSpPr/>
            <p:nvPr/>
          </p:nvSpPr>
          <p:spPr>
            <a:xfrm>
              <a:off x="8092641"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6" name="任意多边形: 形状 98"/>
            <p:cNvSpPr/>
            <p:nvPr/>
          </p:nvSpPr>
          <p:spPr>
            <a:xfrm>
              <a:off x="7333700"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7" name="任意多边形: 形状 99"/>
            <p:cNvSpPr/>
            <p:nvPr/>
          </p:nvSpPr>
          <p:spPr>
            <a:xfrm>
              <a:off x="6574759"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8" name="任意多边形: 形状 100"/>
            <p:cNvSpPr/>
            <p:nvPr/>
          </p:nvSpPr>
          <p:spPr>
            <a:xfrm>
              <a:off x="5815818"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59" name="任意多边形: 形状 101"/>
            <p:cNvSpPr/>
            <p:nvPr/>
          </p:nvSpPr>
          <p:spPr>
            <a:xfrm>
              <a:off x="5056877"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60" name="任意多边形: 形状 102"/>
            <p:cNvSpPr/>
            <p:nvPr/>
          </p:nvSpPr>
          <p:spPr>
            <a:xfrm>
              <a:off x="4297936" y="3000756"/>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61" name="任意多边形: 形状 103"/>
            <p:cNvSpPr/>
            <p:nvPr/>
          </p:nvSpPr>
          <p:spPr>
            <a:xfrm>
              <a:off x="3535680" y="3002280"/>
              <a:ext cx="758952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62" name="任意多边形: 形状 104"/>
            <p:cNvSpPr/>
            <p:nvPr/>
          </p:nvSpPr>
          <p:spPr>
            <a:xfrm>
              <a:off x="7333700" y="2318022"/>
              <a:ext cx="0" cy="68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spTree>
    <p:extLst>
      <p:ext uri="{BB962C8B-B14F-4D97-AF65-F5344CB8AC3E}">
        <p14:creationId xmlns:p14="http://schemas.microsoft.com/office/powerpoint/2010/main" val="17596595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Effect transition="in" filter="fade">
                                      <p:cBhvr>
                                        <p:cTn id="13" dur="750"/>
                                        <p:tgtEl>
                                          <p:spTgt spid="2"/>
                                        </p:tgtEl>
                                      </p:cBhvr>
                                    </p:animEffect>
                                  </p:childTnLst>
                                </p:cTn>
                              </p:par>
                            </p:childTnLst>
                          </p:cTn>
                        </p:par>
                        <p:par>
                          <p:cTn id="14" fill="hold">
                            <p:stCondLst>
                              <p:cond delay="2000"/>
                            </p:stCondLst>
                            <p:childTnLst>
                              <p:par>
                                <p:cTn id="15" presetID="22" presetClass="entr" presetSubtype="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up)">
                                      <p:cBhvr>
                                        <p:cTn id="17" dur="500"/>
                                        <p:tgtEl>
                                          <p:spTgt spid="49"/>
                                        </p:tgtEl>
                                      </p:cBhvr>
                                    </p:animEffect>
                                  </p:childTnLst>
                                </p:cTn>
                              </p:par>
                            </p:childTnLst>
                          </p:cTn>
                        </p:par>
                        <p:par>
                          <p:cTn id="18" fill="hold">
                            <p:stCondLst>
                              <p:cond delay="2500"/>
                            </p:stCondLst>
                            <p:childTnLst>
                              <p:par>
                                <p:cTn id="19" presetID="42"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750"/>
                                        <p:tgtEl>
                                          <p:spTgt spid="13"/>
                                        </p:tgtEl>
                                      </p:cBhvr>
                                    </p:animEffect>
                                    <p:anim calcmode="lin" valueType="num">
                                      <p:cBhvr>
                                        <p:cTn id="22" dur="750" fill="hold"/>
                                        <p:tgtEl>
                                          <p:spTgt spid="13"/>
                                        </p:tgtEl>
                                        <p:attrNameLst>
                                          <p:attrName>ppt_x</p:attrName>
                                        </p:attrNameLst>
                                      </p:cBhvr>
                                      <p:tavLst>
                                        <p:tav tm="0">
                                          <p:val>
                                            <p:strVal val="#ppt_x"/>
                                          </p:val>
                                        </p:tav>
                                        <p:tav tm="100000">
                                          <p:val>
                                            <p:strVal val="#ppt_x"/>
                                          </p:val>
                                        </p:tav>
                                      </p:tavLst>
                                    </p:anim>
                                    <p:anim calcmode="lin" valueType="num">
                                      <p:cBhvr>
                                        <p:cTn id="23" dur="750" fill="hold"/>
                                        <p:tgtEl>
                                          <p:spTgt spid="13"/>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750" fill="hold"/>
                                        <p:tgtEl>
                                          <p:spTgt spid="3"/>
                                        </p:tgtEl>
                                        <p:attrNameLst>
                                          <p:attrName>ppt_w</p:attrName>
                                        </p:attrNameLst>
                                      </p:cBhvr>
                                      <p:tavLst>
                                        <p:tav tm="0">
                                          <p:val>
                                            <p:fltVal val="0"/>
                                          </p:val>
                                        </p:tav>
                                        <p:tav tm="100000">
                                          <p:val>
                                            <p:strVal val="#ppt_w"/>
                                          </p:val>
                                        </p:tav>
                                      </p:tavLst>
                                    </p:anim>
                                    <p:anim calcmode="lin" valueType="num">
                                      <p:cBhvr>
                                        <p:cTn id="28" dur="750" fill="hold"/>
                                        <p:tgtEl>
                                          <p:spTgt spid="3"/>
                                        </p:tgtEl>
                                        <p:attrNameLst>
                                          <p:attrName>ppt_h</p:attrName>
                                        </p:attrNameLst>
                                      </p:cBhvr>
                                      <p:tavLst>
                                        <p:tav tm="0">
                                          <p:val>
                                            <p:fltVal val="0"/>
                                          </p:val>
                                        </p:tav>
                                        <p:tav tm="100000">
                                          <p:val>
                                            <p:strVal val="#ppt_h"/>
                                          </p:val>
                                        </p:tav>
                                      </p:tavLst>
                                    </p:anim>
                                    <p:animEffect transition="in" filter="fade">
                                      <p:cBhvr>
                                        <p:cTn id="29" dur="750"/>
                                        <p:tgtEl>
                                          <p:spTgt spid="3"/>
                                        </p:tgtEl>
                                      </p:cBhvr>
                                    </p:animEffect>
                                  </p:childTnLst>
                                </p:cTn>
                              </p:par>
                            </p:childTnLst>
                          </p:cTn>
                        </p:par>
                        <p:par>
                          <p:cTn id="30" fill="hold">
                            <p:stCondLst>
                              <p:cond delay="4500"/>
                            </p:stCondLst>
                            <p:childTnLst>
                              <p:par>
                                <p:cTn id="31" presetID="22" presetClass="entr" presetSubtype="1"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up)">
                                      <p:cBhvr>
                                        <p:cTn id="33" dur="500"/>
                                        <p:tgtEl>
                                          <p:spTgt spid="4"/>
                                        </p:tgtEl>
                                      </p:cBhvr>
                                    </p:animEffect>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750"/>
                                        <p:tgtEl>
                                          <p:spTgt spid="16"/>
                                        </p:tgtEl>
                                      </p:cBhvr>
                                    </p:animEffect>
                                    <p:anim calcmode="lin" valueType="num">
                                      <p:cBhvr>
                                        <p:cTn id="38" dur="750" fill="hold"/>
                                        <p:tgtEl>
                                          <p:spTgt spid="16"/>
                                        </p:tgtEl>
                                        <p:attrNameLst>
                                          <p:attrName>ppt_x</p:attrName>
                                        </p:attrNameLst>
                                      </p:cBhvr>
                                      <p:tavLst>
                                        <p:tav tm="0">
                                          <p:val>
                                            <p:strVal val="#ppt_x"/>
                                          </p:val>
                                        </p:tav>
                                        <p:tav tm="100000">
                                          <p:val>
                                            <p:strVal val="#ppt_x"/>
                                          </p:val>
                                        </p:tav>
                                      </p:tavLst>
                                    </p:anim>
                                    <p:anim calcmode="lin" valueType="num">
                                      <p:cBhvr>
                                        <p:cTn id="39" dur="75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anim calcmode="lin" valueType="num">
                                      <p:cBhvr>
                                        <p:cTn id="43" dur="750" fill="hold"/>
                                        <p:tgtEl>
                                          <p:spTgt spid="19"/>
                                        </p:tgtEl>
                                        <p:attrNameLst>
                                          <p:attrName>ppt_x</p:attrName>
                                        </p:attrNameLst>
                                      </p:cBhvr>
                                      <p:tavLst>
                                        <p:tav tm="0">
                                          <p:val>
                                            <p:strVal val="#ppt_x"/>
                                          </p:val>
                                        </p:tav>
                                        <p:tav tm="100000">
                                          <p:val>
                                            <p:strVal val="#ppt_x"/>
                                          </p:val>
                                        </p:tav>
                                      </p:tavLst>
                                    </p:anim>
                                    <p:anim calcmode="lin" valueType="num">
                                      <p:cBhvr>
                                        <p:cTn id="44" dur="75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750"/>
                                        <p:tgtEl>
                                          <p:spTgt spid="22"/>
                                        </p:tgtEl>
                                      </p:cBhvr>
                                    </p:animEffect>
                                    <p:anim calcmode="lin" valueType="num">
                                      <p:cBhvr>
                                        <p:cTn id="48" dur="750" fill="hold"/>
                                        <p:tgtEl>
                                          <p:spTgt spid="22"/>
                                        </p:tgtEl>
                                        <p:attrNameLst>
                                          <p:attrName>ppt_x</p:attrName>
                                        </p:attrNameLst>
                                      </p:cBhvr>
                                      <p:tavLst>
                                        <p:tav tm="0">
                                          <p:val>
                                            <p:strVal val="#ppt_x"/>
                                          </p:val>
                                        </p:tav>
                                        <p:tav tm="100000">
                                          <p:val>
                                            <p:strVal val="#ppt_x"/>
                                          </p:val>
                                        </p:tav>
                                      </p:tavLst>
                                    </p:anim>
                                    <p:anim calcmode="lin" valueType="num">
                                      <p:cBhvr>
                                        <p:cTn id="49" dur="75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anim calcmode="lin" valueType="num">
                                      <p:cBhvr>
                                        <p:cTn id="53" dur="750" fill="hold"/>
                                        <p:tgtEl>
                                          <p:spTgt spid="25"/>
                                        </p:tgtEl>
                                        <p:attrNameLst>
                                          <p:attrName>ppt_x</p:attrName>
                                        </p:attrNameLst>
                                      </p:cBhvr>
                                      <p:tavLst>
                                        <p:tav tm="0">
                                          <p:val>
                                            <p:strVal val="#ppt_x"/>
                                          </p:val>
                                        </p:tav>
                                        <p:tav tm="100000">
                                          <p:val>
                                            <p:strVal val="#ppt_x"/>
                                          </p:val>
                                        </p:tav>
                                      </p:tavLst>
                                    </p:anim>
                                    <p:anim calcmode="lin" valueType="num">
                                      <p:cBhvr>
                                        <p:cTn id="54" dur="750" fill="hold"/>
                                        <p:tgtEl>
                                          <p:spTgt spid="2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750"/>
                                        <p:tgtEl>
                                          <p:spTgt spid="28"/>
                                        </p:tgtEl>
                                      </p:cBhvr>
                                    </p:animEffect>
                                    <p:anim calcmode="lin" valueType="num">
                                      <p:cBhvr>
                                        <p:cTn id="58" dur="750" fill="hold"/>
                                        <p:tgtEl>
                                          <p:spTgt spid="28"/>
                                        </p:tgtEl>
                                        <p:attrNameLst>
                                          <p:attrName>ppt_x</p:attrName>
                                        </p:attrNameLst>
                                      </p:cBhvr>
                                      <p:tavLst>
                                        <p:tav tm="0">
                                          <p:val>
                                            <p:strVal val="#ppt_x"/>
                                          </p:val>
                                        </p:tav>
                                        <p:tav tm="100000">
                                          <p:val>
                                            <p:strVal val="#ppt_x"/>
                                          </p:val>
                                        </p:tav>
                                      </p:tavLst>
                                    </p:anim>
                                    <p:anim calcmode="lin" valueType="num">
                                      <p:cBhvr>
                                        <p:cTn id="59" dur="750" fill="hold"/>
                                        <p:tgtEl>
                                          <p:spTgt spid="28"/>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750"/>
                                        <p:tgtEl>
                                          <p:spTgt spid="31"/>
                                        </p:tgtEl>
                                      </p:cBhvr>
                                    </p:animEffect>
                                    <p:anim calcmode="lin" valueType="num">
                                      <p:cBhvr>
                                        <p:cTn id="63" dur="750" fill="hold"/>
                                        <p:tgtEl>
                                          <p:spTgt spid="31"/>
                                        </p:tgtEl>
                                        <p:attrNameLst>
                                          <p:attrName>ppt_x</p:attrName>
                                        </p:attrNameLst>
                                      </p:cBhvr>
                                      <p:tavLst>
                                        <p:tav tm="0">
                                          <p:val>
                                            <p:strVal val="#ppt_x"/>
                                          </p:val>
                                        </p:tav>
                                        <p:tav tm="100000">
                                          <p:val>
                                            <p:strVal val="#ppt_x"/>
                                          </p:val>
                                        </p:tav>
                                      </p:tavLst>
                                    </p:anim>
                                    <p:anim calcmode="lin" valueType="num">
                                      <p:cBhvr>
                                        <p:cTn id="64" dur="75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750"/>
                                        <p:tgtEl>
                                          <p:spTgt spid="34"/>
                                        </p:tgtEl>
                                      </p:cBhvr>
                                    </p:animEffect>
                                    <p:anim calcmode="lin" valueType="num">
                                      <p:cBhvr>
                                        <p:cTn id="68" dur="750" fill="hold"/>
                                        <p:tgtEl>
                                          <p:spTgt spid="34"/>
                                        </p:tgtEl>
                                        <p:attrNameLst>
                                          <p:attrName>ppt_x</p:attrName>
                                        </p:attrNameLst>
                                      </p:cBhvr>
                                      <p:tavLst>
                                        <p:tav tm="0">
                                          <p:val>
                                            <p:strVal val="#ppt_x"/>
                                          </p:val>
                                        </p:tav>
                                        <p:tav tm="100000">
                                          <p:val>
                                            <p:strVal val="#ppt_x"/>
                                          </p:val>
                                        </p:tav>
                                      </p:tavLst>
                                    </p:anim>
                                    <p:anim calcmode="lin" valueType="num">
                                      <p:cBhvr>
                                        <p:cTn id="69" dur="75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750"/>
                                        <p:tgtEl>
                                          <p:spTgt spid="37"/>
                                        </p:tgtEl>
                                      </p:cBhvr>
                                    </p:animEffect>
                                    <p:anim calcmode="lin" valueType="num">
                                      <p:cBhvr>
                                        <p:cTn id="73" dur="750" fill="hold"/>
                                        <p:tgtEl>
                                          <p:spTgt spid="37"/>
                                        </p:tgtEl>
                                        <p:attrNameLst>
                                          <p:attrName>ppt_x</p:attrName>
                                        </p:attrNameLst>
                                      </p:cBhvr>
                                      <p:tavLst>
                                        <p:tav tm="0">
                                          <p:val>
                                            <p:strVal val="#ppt_x"/>
                                          </p:val>
                                        </p:tav>
                                        <p:tav tm="100000">
                                          <p:val>
                                            <p:strVal val="#ppt_x"/>
                                          </p:val>
                                        </p:tav>
                                      </p:tavLst>
                                    </p:anim>
                                    <p:anim calcmode="lin" valueType="num">
                                      <p:cBhvr>
                                        <p:cTn id="74" dur="750" fill="hold"/>
                                        <p:tgtEl>
                                          <p:spTgt spid="37"/>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750"/>
                                        <p:tgtEl>
                                          <p:spTgt spid="40"/>
                                        </p:tgtEl>
                                      </p:cBhvr>
                                    </p:animEffect>
                                    <p:anim calcmode="lin" valueType="num">
                                      <p:cBhvr>
                                        <p:cTn id="78" dur="750" fill="hold"/>
                                        <p:tgtEl>
                                          <p:spTgt spid="40"/>
                                        </p:tgtEl>
                                        <p:attrNameLst>
                                          <p:attrName>ppt_x</p:attrName>
                                        </p:attrNameLst>
                                      </p:cBhvr>
                                      <p:tavLst>
                                        <p:tav tm="0">
                                          <p:val>
                                            <p:strVal val="#ppt_x"/>
                                          </p:val>
                                        </p:tav>
                                        <p:tav tm="100000">
                                          <p:val>
                                            <p:strVal val="#ppt_x"/>
                                          </p:val>
                                        </p:tav>
                                      </p:tavLst>
                                    </p:anim>
                                    <p:anim calcmode="lin" valueType="num">
                                      <p:cBhvr>
                                        <p:cTn id="79" dur="75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750"/>
                                        <p:tgtEl>
                                          <p:spTgt spid="43"/>
                                        </p:tgtEl>
                                      </p:cBhvr>
                                    </p:animEffect>
                                    <p:anim calcmode="lin" valueType="num">
                                      <p:cBhvr>
                                        <p:cTn id="83" dur="750" fill="hold"/>
                                        <p:tgtEl>
                                          <p:spTgt spid="43"/>
                                        </p:tgtEl>
                                        <p:attrNameLst>
                                          <p:attrName>ppt_x</p:attrName>
                                        </p:attrNameLst>
                                      </p:cBhvr>
                                      <p:tavLst>
                                        <p:tav tm="0">
                                          <p:val>
                                            <p:strVal val="#ppt_x"/>
                                          </p:val>
                                        </p:tav>
                                        <p:tav tm="100000">
                                          <p:val>
                                            <p:strVal val="#ppt_x"/>
                                          </p:val>
                                        </p:tav>
                                      </p:tavLst>
                                    </p:anim>
                                    <p:anim calcmode="lin" valueType="num">
                                      <p:cBhvr>
                                        <p:cTn id="84" dur="750" fill="hold"/>
                                        <p:tgtEl>
                                          <p:spTgt spid="43"/>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fade">
                                      <p:cBhvr>
                                        <p:cTn id="87" dur="750"/>
                                        <p:tgtEl>
                                          <p:spTgt spid="46"/>
                                        </p:tgtEl>
                                      </p:cBhvr>
                                    </p:animEffect>
                                    <p:anim calcmode="lin" valueType="num">
                                      <p:cBhvr>
                                        <p:cTn id="88" dur="750" fill="hold"/>
                                        <p:tgtEl>
                                          <p:spTgt spid="46"/>
                                        </p:tgtEl>
                                        <p:attrNameLst>
                                          <p:attrName>ppt_x</p:attrName>
                                        </p:attrNameLst>
                                      </p:cBhvr>
                                      <p:tavLst>
                                        <p:tav tm="0">
                                          <p:val>
                                            <p:strVal val="#ppt_x"/>
                                          </p:val>
                                        </p:tav>
                                        <p:tav tm="100000">
                                          <p:val>
                                            <p:strVal val="#ppt_x"/>
                                          </p:val>
                                        </p:tav>
                                      </p:tavLst>
                                    </p:anim>
                                    <p:anim calcmode="lin" valueType="num">
                                      <p:cBhvr>
                                        <p:cTn id="89"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p:cNvSpPr>
            <a:spLocks noChangeArrowheads="1"/>
          </p:cNvSpPr>
          <p:nvPr/>
        </p:nvSpPr>
        <p:spPr bwMode="auto">
          <a:xfrm>
            <a:off x="3497849" y="3518552"/>
            <a:ext cx="5323894" cy="92333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54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党章的发展历程</a:t>
            </a:r>
          </a:p>
        </p:txBody>
      </p:sp>
      <p:grpSp>
        <p:nvGrpSpPr>
          <p:cNvPr id="7" name="组合 6"/>
          <p:cNvGrpSpPr/>
          <p:nvPr/>
        </p:nvGrpSpPr>
        <p:grpSpPr>
          <a:xfrm>
            <a:off x="4455042" y="2578675"/>
            <a:ext cx="2999859" cy="667341"/>
            <a:chOff x="4737100" y="3094623"/>
            <a:chExt cx="2717800" cy="454051"/>
          </a:xfrm>
        </p:grpSpPr>
        <p:sp>
          <p:nvSpPr>
            <p:cNvPr id="44" name="圆角矩形 43"/>
            <p:cNvSpPr/>
            <p:nvPr/>
          </p:nvSpPr>
          <p:spPr>
            <a:xfrm>
              <a:off x="4737100" y="3094623"/>
              <a:ext cx="2717800" cy="45405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5" name="Rectangle 5"/>
            <p:cNvSpPr>
              <a:spLocks noChangeArrowheads="1"/>
            </p:cNvSpPr>
            <p:nvPr/>
          </p:nvSpPr>
          <p:spPr bwMode="auto">
            <a:xfrm>
              <a:off x="5183696" y="3122711"/>
              <a:ext cx="1933278" cy="39787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600" normalizeH="0" noProof="0" dirty="0">
                  <a:ln cmpd="sng">
                    <a:noFill/>
                    <a:prstDash val="solid"/>
                  </a:ln>
                  <a:solidFill>
                    <a:srgbClr val="F7F0E5"/>
                  </a:solidFill>
                  <a:effectLst/>
                  <a:uLnTx/>
                  <a:uFillTx/>
                  <a:latin typeface="Times New Roman" panose="02020603050405020304" pitchFamily="18" charset="0"/>
                  <a:ea typeface="华文中宋" panose="02010600040101010101" pitchFamily="2" charset="-122"/>
                  <a:cs typeface="+mn-cs"/>
                </a:rPr>
                <a:t>第三部分</a:t>
              </a:r>
            </a:p>
          </p:txBody>
        </p:sp>
      </p:grpSp>
      <p:grpSp>
        <p:nvGrpSpPr>
          <p:cNvPr id="43" name="组合 42"/>
          <p:cNvGrpSpPr/>
          <p:nvPr/>
        </p:nvGrpSpPr>
        <p:grpSpPr>
          <a:xfrm>
            <a:off x="5179739" y="1002032"/>
            <a:ext cx="1497507" cy="1400926"/>
            <a:chOff x="8675488" y="1248353"/>
            <a:chExt cx="1343424" cy="1200479"/>
          </a:xfrm>
        </p:grpSpPr>
        <p:sp>
          <p:nvSpPr>
            <p:cNvPr id="60" name="Freeform 29"/>
            <p:cNvSpPr/>
            <p:nvPr/>
          </p:nvSpPr>
          <p:spPr bwMode="auto">
            <a:xfrm>
              <a:off x="8675488" y="1248353"/>
              <a:ext cx="1343424" cy="120047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chemeClr val="accent1">
                    <a:lumMod val="90000"/>
                    <a:lumOff val="10000"/>
                  </a:schemeClr>
                </a:gs>
                <a:gs pos="100000">
                  <a:schemeClr val="accent1"/>
                </a:gs>
              </a:gsLst>
              <a:lin ang="5400000" scaled="1"/>
            </a:gradFill>
            <a:ln>
              <a:noFill/>
            </a:ln>
            <a:effectLst>
              <a:outerShdw blurRad="139700" dist="76200" dir="2700000" algn="t" rotWithShape="0">
                <a:schemeClr val="accent1">
                  <a:lumMod val="50000"/>
                  <a:alpha val="68000"/>
                </a:schemeClr>
              </a:outerShdw>
              <a:softEdge rad="1270000"/>
            </a:effectLst>
            <a:scene3d>
              <a:camera prst="orthographicFront"/>
              <a:lightRig rig="threePt" dir="t"/>
            </a:scene3d>
            <a:sp3d>
              <a:bevelT w="12700" h="6350"/>
            </a:sp3d>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sp>
          <p:nvSpPr>
            <p:cNvPr id="61" name="任意多边形 60"/>
            <p:cNvSpPr/>
            <p:nvPr/>
          </p:nvSpPr>
          <p:spPr bwMode="auto">
            <a:xfrm>
              <a:off x="8710504" y="1258883"/>
              <a:ext cx="1111283" cy="901422"/>
            </a:xfrm>
            <a:custGeom>
              <a:avLst/>
              <a:gdLst>
                <a:gd name="connsiteX0" fmla="*/ 90753 w 1111283"/>
                <a:gd name="connsiteY0" fmla="*/ 768352 h 901422"/>
                <a:gd name="connsiteX1" fmla="*/ 164076 w 1111283"/>
                <a:gd name="connsiteY1" fmla="*/ 833897 h 901422"/>
                <a:gd name="connsiteX2" fmla="*/ 173165 w 1111283"/>
                <a:gd name="connsiteY2" fmla="*/ 839795 h 901422"/>
                <a:gd name="connsiteX3" fmla="*/ 34911 w 1111283"/>
                <a:gd name="connsiteY3" fmla="*/ 899241 h 901422"/>
                <a:gd name="connsiteX4" fmla="*/ 30663 w 1111283"/>
                <a:gd name="connsiteY4" fmla="*/ 901422 h 901422"/>
                <a:gd name="connsiteX5" fmla="*/ 0 w 1111283"/>
                <a:gd name="connsiteY5" fmla="*/ 859103 h 901422"/>
                <a:gd name="connsiteX6" fmla="*/ 90753 w 1111283"/>
                <a:gd name="connsiteY6" fmla="*/ 768352 h 901422"/>
                <a:gd name="connsiteX7" fmla="*/ 538799 w 1111283"/>
                <a:gd name="connsiteY7" fmla="*/ 143103 h 901422"/>
                <a:gd name="connsiteX8" fmla="*/ 628122 w 1111283"/>
                <a:gd name="connsiteY8" fmla="*/ 231710 h 901422"/>
                <a:gd name="connsiteX9" fmla="*/ 485205 w 1111283"/>
                <a:gd name="connsiteY9" fmla="*/ 375338 h 901422"/>
                <a:gd name="connsiteX10" fmla="*/ 736531 w 1111283"/>
                <a:gd name="connsiteY10" fmla="*/ 627617 h 901422"/>
                <a:gd name="connsiteX11" fmla="*/ 788814 w 1111283"/>
                <a:gd name="connsiteY11" fmla="*/ 680098 h 901422"/>
                <a:gd name="connsiteX12" fmla="*/ 675107 w 1111283"/>
                <a:gd name="connsiteY12" fmla="*/ 699970 h 901422"/>
                <a:gd name="connsiteX13" fmla="*/ 550570 w 1111283"/>
                <a:gd name="connsiteY13" fmla="*/ 727960 h 901422"/>
                <a:gd name="connsiteX14" fmla="*/ 515505 w 1111283"/>
                <a:gd name="connsiteY14" fmla="*/ 692895 h 901422"/>
                <a:gd name="connsiteX15" fmla="*/ 341573 w 1111283"/>
                <a:gd name="connsiteY15" fmla="*/ 518967 h 901422"/>
                <a:gd name="connsiteX16" fmla="*/ 233670 w 1111283"/>
                <a:gd name="connsiteY16" fmla="*/ 625438 h 901422"/>
                <a:gd name="connsiteX17" fmla="*/ 72173 w 1111283"/>
                <a:gd name="connsiteY17" fmla="*/ 465374 h 901422"/>
                <a:gd name="connsiteX18" fmla="*/ 357294 w 1111283"/>
                <a:gd name="connsiteY18" fmla="*/ 180260 h 901422"/>
                <a:gd name="connsiteX19" fmla="*/ 538799 w 1111283"/>
                <a:gd name="connsiteY19" fmla="*/ 143103 h 901422"/>
                <a:gd name="connsiteX20" fmla="*/ 538799 w 1111283"/>
                <a:gd name="connsiteY20" fmla="*/ 189 h 901422"/>
                <a:gd name="connsiteX21" fmla="*/ 1111283 w 1111283"/>
                <a:gd name="connsiteY21" fmla="*/ 560903 h 901422"/>
                <a:gd name="connsiteX22" fmla="*/ 1105782 w 1111283"/>
                <a:gd name="connsiteY22" fmla="*/ 640866 h 901422"/>
                <a:gd name="connsiteX23" fmla="*/ 1050391 w 1111283"/>
                <a:gd name="connsiteY23" fmla="*/ 644213 h 901422"/>
                <a:gd name="connsiteX24" fmla="*/ 894487 w 1111283"/>
                <a:gd name="connsiteY24" fmla="*/ 663259 h 901422"/>
                <a:gd name="connsiteX25" fmla="*/ 902790 w 1111283"/>
                <a:gd name="connsiteY25" fmla="*/ 641685 h 901422"/>
                <a:gd name="connsiteX26" fmla="*/ 538799 w 1111283"/>
                <a:gd name="connsiteY26" fmla="*/ 189 h 90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1283" h="901422">
                  <a:moveTo>
                    <a:pt x="90753" y="768352"/>
                  </a:moveTo>
                  <a:cubicBezTo>
                    <a:pt x="114245" y="792737"/>
                    <a:pt x="138775" y="814565"/>
                    <a:pt x="164076" y="833897"/>
                  </a:cubicBezTo>
                  <a:lnTo>
                    <a:pt x="173165" y="839795"/>
                  </a:lnTo>
                  <a:lnTo>
                    <a:pt x="34911" y="899241"/>
                  </a:lnTo>
                  <a:lnTo>
                    <a:pt x="30663" y="901422"/>
                  </a:lnTo>
                  <a:lnTo>
                    <a:pt x="0" y="859103"/>
                  </a:lnTo>
                  <a:cubicBezTo>
                    <a:pt x="0" y="859103"/>
                    <a:pt x="0" y="859103"/>
                    <a:pt x="90753" y="768352"/>
                  </a:cubicBezTo>
                  <a:close/>
                  <a:moveTo>
                    <a:pt x="538799" y="143103"/>
                  </a:moveTo>
                  <a:cubicBezTo>
                    <a:pt x="538799" y="143103"/>
                    <a:pt x="538799" y="143103"/>
                    <a:pt x="628122" y="231710"/>
                  </a:cubicBezTo>
                  <a:cubicBezTo>
                    <a:pt x="628122" y="231710"/>
                    <a:pt x="628122" y="231710"/>
                    <a:pt x="485205" y="375338"/>
                  </a:cubicBezTo>
                  <a:cubicBezTo>
                    <a:pt x="485205" y="375338"/>
                    <a:pt x="485205" y="375338"/>
                    <a:pt x="736531" y="627617"/>
                  </a:cubicBezTo>
                  <a:lnTo>
                    <a:pt x="788814" y="680098"/>
                  </a:lnTo>
                  <a:lnTo>
                    <a:pt x="675107" y="699970"/>
                  </a:lnTo>
                  <a:lnTo>
                    <a:pt x="550570" y="727960"/>
                  </a:lnTo>
                  <a:lnTo>
                    <a:pt x="515505" y="692895"/>
                  </a:lnTo>
                  <a:cubicBezTo>
                    <a:pt x="469068" y="646459"/>
                    <a:pt x="411915" y="589308"/>
                    <a:pt x="341573" y="518967"/>
                  </a:cubicBezTo>
                  <a:cubicBezTo>
                    <a:pt x="341573" y="518967"/>
                    <a:pt x="341573" y="518967"/>
                    <a:pt x="233670" y="625438"/>
                  </a:cubicBezTo>
                  <a:cubicBezTo>
                    <a:pt x="233670" y="625438"/>
                    <a:pt x="233670" y="625438"/>
                    <a:pt x="72173" y="465374"/>
                  </a:cubicBezTo>
                  <a:cubicBezTo>
                    <a:pt x="72173" y="465374"/>
                    <a:pt x="72173" y="465374"/>
                    <a:pt x="357294" y="180260"/>
                  </a:cubicBezTo>
                  <a:cubicBezTo>
                    <a:pt x="410173" y="201698"/>
                    <a:pt x="488778" y="190979"/>
                    <a:pt x="538799" y="143103"/>
                  </a:cubicBezTo>
                  <a:close/>
                  <a:moveTo>
                    <a:pt x="538799" y="189"/>
                  </a:moveTo>
                  <a:cubicBezTo>
                    <a:pt x="812128" y="-7850"/>
                    <a:pt x="1108369" y="242562"/>
                    <a:pt x="1111283" y="560903"/>
                  </a:cubicBezTo>
                  <a:lnTo>
                    <a:pt x="1105782" y="640866"/>
                  </a:lnTo>
                  <a:lnTo>
                    <a:pt x="1050391" y="644213"/>
                  </a:lnTo>
                  <a:lnTo>
                    <a:pt x="894487" y="663259"/>
                  </a:lnTo>
                  <a:lnTo>
                    <a:pt x="902790" y="641685"/>
                  </a:lnTo>
                  <a:cubicBezTo>
                    <a:pt x="967339" y="380028"/>
                    <a:pt x="797658" y="97102"/>
                    <a:pt x="538799" y="189"/>
                  </a:cubicBezTo>
                  <a:close/>
                </a:path>
              </a:pathLst>
            </a:custGeom>
            <a:gradFill>
              <a:gsLst>
                <a:gs pos="0">
                  <a:schemeClr val="bg1">
                    <a:alpha val="50000"/>
                  </a:schemeClr>
                </a:gs>
                <a:gs pos="100000">
                  <a:schemeClr val="bg1">
                    <a:alpha val="20000"/>
                  </a:schemeClr>
                </a:gs>
              </a:gsLst>
              <a:lin ang="4800000" scaled="0"/>
            </a:gradFill>
            <a:ln>
              <a:noFill/>
            </a:ln>
          </p:spPr>
          <p:txBody>
            <a:bodyPr vert="horz" wrap="square" lIns="91440" tIns="45720" rIns="91440" bIns="45720" numCol="1" anchor="t" anchorCtr="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grpSp>
    </p:spTree>
    <p:extLst>
      <p:ext uri="{BB962C8B-B14F-4D97-AF65-F5344CB8AC3E}">
        <p14:creationId xmlns:p14="http://schemas.microsoft.com/office/powerpoint/2010/main" val="21981079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599521" y="104035"/>
            <a:ext cx="5570756"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党章的制定修改和四大体系</a:t>
            </a:r>
          </a:p>
        </p:txBody>
      </p:sp>
      <p:sp>
        <p:nvSpPr>
          <p:cNvPr id="119" name="TextBox 3"/>
          <p:cNvSpPr txBox="1"/>
          <p:nvPr/>
        </p:nvSpPr>
        <p:spPr>
          <a:xfrm>
            <a:off x="0" y="1003466"/>
            <a:ext cx="11844755" cy="1052596"/>
          </a:xfrm>
          <a:prstGeom prst="rect">
            <a:avLst/>
          </a:prstGeom>
        </p:spPr>
        <p:txBody>
          <a:bodyPr wrap="square">
            <a:spAutoFit/>
          </a:bodyPr>
          <a:lstStyle>
            <a:defPPr>
              <a:defRPr lang="zh-CN"/>
            </a:defPPr>
            <a:lvl1pPr>
              <a:lnSpc>
                <a:spcPct val="130000"/>
              </a:lnSpc>
              <a:spcBef>
                <a:spcPts val="600"/>
              </a:spcBef>
              <a:defRPr sz="1600" kern="0">
                <a:latin typeface="Arial" panose="020B0604020202020204" pitchFamily="34" charset="0"/>
                <a:ea typeface="微软雅黑" panose="020B0503020204020204" pitchFamily="34" charset="-122"/>
                <a:cs typeface="+mn-ea"/>
              </a:defRPr>
            </a:lvl1pPr>
          </a:lstStyle>
          <a:p>
            <a:pPr marL="0" marR="0" lvl="0" indent="0" algn="ctr" defTabSz="914400" rtl="0" eaLnBrk="1" fontAlgn="auto" latinLnBrk="0" hangingPunct="1">
              <a:lnSpc>
                <a:spcPct val="130000"/>
              </a:lnSpc>
              <a:spcBef>
                <a:spcPts val="600"/>
              </a:spcBef>
              <a:spcAft>
                <a:spcPts val="0"/>
              </a:spcAft>
              <a:buClrTx/>
              <a:buSzTx/>
              <a:buFontTx/>
              <a:buNone/>
              <a:tabLst/>
              <a:defRPr/>
            </a:pPr>
            <a:r>
              <a:rPr kumimoji="0" lang="zh-CN" altLang="en-US" sz="2400" b="1" i="0" u="none" strike="noStrike" kern="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sym typeface="+mn-lt"/>
              </a:rPr>
              <a:t>   中</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国共产党自</a:t>
            </a:r>
            <a:r>
              <a:rPr kumimoji="0" lang="en-US" altLang="zh-CN" sz="24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1921</a:t>
            </a:r>
            <a:r>
              <a:rPr kumimoji="0" lang="zh-CN" altLang="en-US" sz="24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年诞生</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至</a:t>
            </a:r>
            <a:r>
              <a:rPr kumimoji="0" lang="zh-CN" altLang="en-US" sz="24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十九大</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，先后</a:t>
            </a:r>
            <a:r>
              <a:rPr kumimoji="0" lang="zh-CN" altLang="en-US" sz="24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制定、修改过次十九次党章。</a:t>
            </a:r>
            <a:r>
              <a:rPr kumimoji="0" lang="en-US" altLang="zh-CN"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包含</a:t>
            </a:r>
            <a:r>
              <a:rPr kumimoji="0" lang="zh-CN" altLang="en-US" sz="24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一大</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的</a:t>
            </a:r>
            <a:r>
              <a:rPr kumimoji="0" lang="en-US" altLang="zh-CN"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中国共产党第一个纲领</a:t>
            </a:r>
            <a:r>
              <a:rPr kumimoji="0" lang="en-US" altLang="zh-CN"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和</a:t>
            </a:r>
            <a:r>
              <a:rPr kumimoji="0" lang="zh-CN" altLang="en-US" sz="24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十三大</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的</a:t>
            </a:r>
            <a:r>
              <a:rPr kumimoji="0" lang="en-US" altLang="zh-CN"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中国共产党章程部分条文修正案</a:t>
            </a:r>
            <a:r>
              <a:rPr kumimoji="0" lang="en-US" altLang="zh-CN"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rPr>
              <a:t>》）</a:t>
            </a:r>
            <a:endPar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sym typeface="+mn-lt"/>
            </a:endParaRPr>
          </a:p>
        </p:txBody>
      </p:sp>
      <p:grpSp>
        <p:nvGrpSpPr>
          <p:cNvPr id="17" name="组合 16"/>
          <p:cNvGrpSpPr/>
          <p:nvPr/>
        </p:nvGrpSpPr>
        <p:grpSpPr>
          <a:xfrm>
            <a:off x="5133212" y="3248746"/>
            <a:ext cx="2318011" cy="2378819"/>
            <a:chOff x="5278438" y="3037335"/>
            <a:chExt cx="1654175" cy="1655763"/>
          </a:xfrm>
        </p:grpSpPr>
        <p:sp>
          <p:nvSpPr>
            <p:cNvPr id="82" name="Oval 17"/>
            <p:cNvSpPr>
              <a:spLocks noChangeArrowheads="1"/>
            </p:cNvSpPr>
            <p:nvPr/>
          </p:nvSpPr>
          <p:spPr bwMode="auto">
            <a:xfrm>
              <a:off x="5278438" y="3037335"/>
              <a:ext cx="1654175" cy="1655763"/>
            </a:xfrm>
            <a:prstGeom prst="ellipse">
              <a:avLst/>
            </a:prstGeom>
            <a:solidFill>
              <a:schemeClr val="accent1"/>
            </a:solidFill>
            <a:ln w="0">
              <a:noFill/>
              <a:prstDash val="solid"/>
              <a:round/>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mn-lt"/>
              </a:endParaRPr>
            </a:p>
          </p:txBody>
        </p:sp>
        <p:sp>
          <p:nvSpPr>
            <p:cNvPr id="83" name="Oval 18"/>
            <p:cNvSpPr>
              <a:spLocks noChangeArrowheads="1"/>
            </p:cNvSpPr>
            <p:nvPr/>
          </p:nvSpPr>
          <p:spPr bwMode="auto">
            <a:xfrm>
              <a:off x="5380038" y="3151635"/>
              <a:ext cx="1438275" cy="1425575"/>
            </a:xfrm>
            <a:prstGeom prst="ellipse">
              <a:avLst/>
            </a:prstGeom>
            <a:noFill/>
            <a:ln w="0">
              <a:solidFill>
                <a:srgbClr val="F8F1E7"/>
              </a:solidFill>
              <a:prstDash val="lgDash"/>
              <a:round/>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mn-lt"/>
              </a:endParaRPr>
            </a:p>
          </p:txBody>
        </p:sp>
        <p:sp>
          <p:nvSpPr>
            <p:cNvPr id="103" name="矩形 102"/>
            <p:cNvSpPr/>
            <p:nvPr/>
          </p:nvSpPr>
          <p:spPr>
            <a:xfrm>
              <a:off x="5462890" y="3508420"/>
              <a:ext cx="1285271" cy="713592"/>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四大党章体系</a:t>
              </a:r>
            </a:p>
          </p:txBody>
        </p:sp>
      </p:grpSp>
      <p:grpSp>
        <p:nvGrpSpPr>
          <p:cNvPr id="10" name="组合 9"/>
          <p:cNvGrpSpPr/>
          <p:nvPr/>
        </p:nvGrpSpPr>
        <p:grpSpPr>
          <a:xfrm>
            <a:off x="7732636" y="2539601"/>
            <a:ext cx="3328395" cy="1558284"/>
            <a:chOff x="6970713" y="2657399"/>
            <a:chExt cx="2697163" cy="978311"/>
          </a:xfrm>
        </p:grpSpPr>
        <p:sp>
          <p:nvSpPr>
            <p:cNvPr id="3" name="圆角矩形 2"/>
            <p:cNvSpPr/>
            <p:nvPr/>
          </p:nvSpPr>
          <p:spPr>
            <a:xfrm>
              <a:off x="6970713" y="2657399"/>
              <a:ext cx="2697163" cy="97831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93" name="文本框 92"/>
            <p:cNvSpPr txBox="1">
              <a:spLocks noChangeArrowheads="1"/>
            </p:cNvSpPr>
            <p:nvPr/>
          </p:nvSpPr>
          <p:spPr bwMode="auto">
            <a:xfrm>
              <a:off x="7546896" y="2749268"/>
              <a:ext cx="1544797" cy="301286"/>
            </a:xfrm>
            <a:prstGeom prst="rect">
              <a:avLst/>
            </a:prstGeom>
            <a:noFill/>
          </p:spPr>
          <p:txBody>
            <a:bodyPr wrap="square" rtlCol="0">
              <a:spAutoFit/>
            </a:bodyPr>
            <a:lstStyle>
              <a:defPPr>
                <a:defRPr lang="zh-CN"/>
              </a:defPPr>
              <a:lvl1pPr fontAlgn="auto">
                <a:lnSpc>
                  <a:spcPct val="130000"/>
                </a:lnSpc>
                <a:spcBef>
                  <a:spcPts val="0"/>
                </a:spcBef>
                <a:spcAft>
                  <a:spcPts val="0"/>
                </a:spcAft>
                <a:defRPr sz="16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1-6</a:t>
              </a: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大党章</a:t>
              </a:r>
            </a:p>
          </p:txBody>
        </p:sp>
        <p:sp>
          <p:nvSpPr>
            <p:cNvPr id="2" name="矩形 1"/>
            <p:cNvSpPr/>
            <p:nvPr/>
          </p:nvSpPr>
          <p:spPr>
            <a:xfrm>
              <a:off x="7019202" y="3186853"/>
              <a:ext cx="2600184" cy="34763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rPr>
                <a:t>建党初期党章体系</a:t>
              </a:r>
            </a:p>
          </p:txBody>
        </p:sp>
        <p:sp>
          <p:nvSpPr>
            <p:cNvPr id="4" name="任意多边形 3"/>
            <p:cNvSpPr/>
            <p:nvPr/>
          </p:nvSpPr>
          <p:spPr>
            <a:xfrm>
              <a:off x="7095294" y="3164424"/>
              <a:ext cx="2448000" cy="0"/>
            </a:xfrm>
            <a:custGeom>
              <a:avLst/>
              <a:gdLst>
                <a:gd name="connsiteX0" fmla="*/ 0 w 2057400"/>
                <a:gd name="connsiteY0" fmla="*/ 0 h 0"/>
                <a:gd name="connsiteX1" fmla="*/ 2057400 w 2057400"/>
                <a:gd name="connsiteY1" fmla="*/ 0 h 0"/>
              </a:gdLst>
              <a:ahLst/>
              <a:cxnLst>
                <a:cxn ang="0">
                  <a:pos x="connsiteX0" y="connsiteY0"/>
                </a:cxn>
                <a:cxn ang="0">
                  <a:pos x="connsiteX1" y="connsiteY1"/>
                </a:cxn>
              </a:cxnLst>
              <a:rect l="l" t="t" r="r" b="b"/>
              <a:pathLst>
                <a:path w="2057400">
                  <a:moveTo>
                    <a:pt x="0" y="0"/>
                  </a:moveTo>
                  <a:lnTo>
                    <a:pt x="2057400" y="0"/>
                  </a:lnTo>
                </a:path>
              </a:pathLst>
            </a:custGeom>
            <a:noFill/>
            <a:ln w="9525">
              <a:solidFill>
                <a:srgbClr val="F8F1E7"/>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3" name="组合 12"/>
          <p:cNvGrpSpPr/>
          <p:nvPr/>
        </p:nvGrpSpPr>
        <p:grpSpPr>
          <a:xfrm>
            <a:off x="1063404" y="2580443"/>
            <a:ext cx="3453269" cy="1558284"/>
            <a:chOff x="2481443" y="2657399"/>
            <a:chExt cx="2697163" cy="978311"/>
          </a:xfrm>
        </p:grpSpPr>
        <p:sp>
          <p:nvSpPr>
            <p:cNvPr id="110" name="圆角矩形 109"/>
            <p:cNvSpPr/>
            <p:nvPr/>
          </p:nvSpPr>
          <p:spPr>
            <a:xfrm>
              <a:off x="2481443" y="2657399"/>
              <a:ext cx="2697163" cy="97831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30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11" name="文本框 110"/>
            <p:cNvSpPr txBox="1">
              <a:spLocks noChangeArrowheads="1"/>
            </p:cNvSpPr>
            <p:nvPr/>
          </p:nvSpPr>
          <p:spPr bwMode="auto">
            <a:xfrm>
              <a:off x="2848055" y="2749268"/>
              <a:ext cx="1963938" cy="271752"/>
            </a:xfrm>
            <a:prstGeom prst="rect">
              <a:avLst/>
            </a:prstGeom>
            <a:noFill/>
          </p:spPr>
          <p:txBody>
            <a:bodyPr wrap="square" rtlCol="0">
              <a:spAutoFit/>
            </a:bodyPr>
            <a:lstStyle>
              <a:defPPr>
                <a:defRPr lang="zh-CN"/>
              </a:defPPr>
              <a:lvl1pPr fontAlgn="auto">
                <a:lnSpc>
                  <a:spcPct val="130000"/>
                </a:lnSpc>
                <a:spcBef>
                  <a:spcPts val="0"/>
                </a:spcBef>
                <a:spcAft>
                  <a:spcPts val="0"/>
                </a:spcAft>
                <a:defRPr sz="16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12-19</a:t>
              </a: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大党章</a:t>
              </a:r>
            </a:p>
          </p:txBody>
        </p:sp>
        <p:sp>
          <p:nvSpPr>
            <p:cNvPr id="112" name="矩形 111"/>
            <p:cNvSpPr/>
            <p:nvPr/>
          </p:nvSpPr>
          <p:spPr>
            <a:xfrm>
              <a:off x="2681166" y="3186853"/>
              <a:ext cx="2297717" cy="3135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rPr>
                <a:t>十二大党章体系</a:t>
              </a:r>
            </a:p>
          </p:txBody>
        </p:sp>
        <p:sp>
          <p:nvSpPr>
            <p:cNvPr id="113" name="任意多边形 112"/>
            <p:cNvSpPr/>
            <p:nvPr/>
          </p:nvSpPr>
          <p:spPr>
            <a:xfrm>
              <a:off x="2606024" y="3164424"/>
              <a:ext cx="2448000" cy="0"/>
            </a:xfrm>
            <a:custGeom>
              <a:avLst/>
              <a:gdLst>
                <a:gd name="connsiteX0" fmla="*/ 0 w 2057400"/>
                <a:gd name="connsiteY0" fmla="*/ 0 h 0"/>
                <a:gd name="connsiteX1" fmla="*/ 2057400 w 2057400"/>
                <a:gd name="connsiteY1" fmla="*/ 0 h 0"/>
              </a:gdLst>
              <a:ahLst/>
              <a:cxnLst>
                <a:cxn ang="0">
                  <a:pos x="connsiteX0" y="connsiteY0"/>
                </a:cxn>
                <a:cxn ang="0">
                  <a:pos x="connsiteX1" y="connsiteY1"/>
                </a:cxn>
              </a:cxnLst>
              <a:rect l="l" t="t" r="r" b="b"/>
              <a:pathLst>
                <a:path w="2057400">
                  <a:moveTo>
                    <a:pt x="0" y="0"/>
                  </a:moveTo>
                  <a:lnTo>
                    <a:pt x="2057400" y="0"/>
                  </a:lnTo>
                </a:path>
              </a:pathLst>
            </a:custGeom>
            <a:noFill/>
            <a:ln w="9525">
              <a:solidFill>
                <a:srgbClr val="F8F1E7"/>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30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1" name="组合 10"/>
          <p:cNvGrpSpPr/>
          <p:nvPr/>
        </p:nvGrpSpPr>
        <p:grpSpPr>
          <a:xfrm>
            <a:off x="7694159" y="4514937"/>
            <a:ext cx="3328395" cy="1609416"/>
            <a:chOff x="6970713" y="4388095"/>
            <a:chExt cx="2697163" cy="978311"/>
          </a:xfrm>
        </p:grpSpPr>
        <p:sp>
          <p:nvSpPr>
            <p:cNvPr id="105" name="圆角矩形 104"/>
            <p:cNvSpPr/>
            <p:nvPr/>
          </p:nvSpPr>
          <p:spPr>
            <a:xfrm>
              <a:off x="6970713" y="4388095"/>
              <a:ext cx="2697163" cy="97831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06" name="文本框 105"/>
            <p:cNvSpPr txBox="1">
              <a:spLocks noChangeArrowheads="1"/>
            </p:cNvSpPr>
            <p:nvPr/>
          </p:nvSpPr>
          <p:spPr bwMode="auto">
            <a:xfrm>
              <a:off x="7546896" y="4479964"/>
              <a:ext cx="1544797" cy="301286"/>
            </a:xfrm>
            <a:prstGeom prst="rect">
              <a:avLst/>
            </a:prstGeom>
            <a:noFill/>
          </p:spPr>
          <p:txBody>
            <a:bodyPr wrap="square" rtlCol="0">
              <a:spAutoFit/>
            </a:bodyPr>
            <a:lstStyle>
              <a:defPPr>
                <a:defRPr lang="zh-CN"/>
              </a:defPPr>
              <a:lvl1pPr fontAlgn="auto">
                <a:lnSpc>
                  <a:spcPct val="130000"/>
                </a:lnSpc>
                <a:spcBef>
                  <a:spcPts val="0"/>
                </a:spcBef>
                <a:spcAft>
                  <a:spcPts val="0"/>
                </a:spcAft>
                <a:defRPr sz="16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7-8</a:t>
              </a: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大党章</a:t>
              </a:r>
            </a:p>
          </p:txBody>
        </p:sp>
        <p:sp>
          <p:nvSpPr>
            <p:cNvPr id="107" name="矩形 106"/>
            <p:cNvSpPr/>
            <p:nvPr/>
          </p:nvSpPr>
          <p:spPr>
            <a:xfrm>
              <a:off x="7170436" y="4917549"/>
              <a:ext cx="2297717" cy="34763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rPr>
                <a:t>七大党章体系</a:t>
              </a:r>
            </a:p>
          </p:txBody>
        </p:sp>
        <p:sp>
          <p:nvSpPr>
            <p:cNvPr id="108" name="任意多边形 107"/>
            <p:cNvSpPr/>
            <p:nvPr/>
          </p:nvSpPr>
          <p:spPr>
            <a:xfrm>
              <a:off x="7095294" y="4895120"/>
              <a:ext cx="2448000" cy="0"/>
            </a:xfrm>
            <a:custGeom>
              <a:avLst/>
              <a:gdLst>
                <a:gd name="connsiteX0" fmla="*/ 0 w 2057400"/>
                <a:gd name="connsiteY0" fmla="*/ 0 h 0"/>
                <a:gd name="connsiteX1" fmla="*/ 2057400 w 2057400"/>
                <a:gd name="connsiteY1" fmla="*/ 0 h 0"/>
              </a:gdLst>
              <a:ahLst/>
              <a:cxnLst>
                <a:cxn ang="0">
                  <a:pos x="connsiteX0" y="connsiteY0"/>
                </a:cxn>
                <a:cxn ang="0">
                  <a:pos x="connsiteX1" y="connsiteY1"/>
                </a:cxn>
              </a:cxnLst>
              <a:rect l="l" t="t" r="r" b="b"/>
              <a:pathLst>
                <a:path w="2057400">
                  <a:moveTo>
                    <a:pt x="0" y="0"/>
                  </a:moveTo>
                  <a:lnTo>
                    <a:pt x="2057400" y="0"/>
                  </a:lnTo>
                </a:path>
              </a:pathLst>
            </a:custGeom>
            <a:noFill/>
            <a:ln w="9525">
              <a:solidFill>
                <a:srgbClr val="F8F1E7"/>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2" name="组合 11"/>
          <p:cNvGrpSpPr/>
          <p:nvPr/>
        </p:nvGrpSpPr>
        <p:grpSpPr>
          <a:xfrm>
            <a:off x="1060305" y="4587453"/>
            <a:ext cx="3440165" cy="1523175"/>
            <a:chOff x="2481443" y="4388095"/>
            <a:chExt cx="2697163" cy="978311"/>
          </a:xfrm>
        </p:grpSpPr>
        <p:sp>
          <p:nvSpPr>
            <p:cNvPr id="115" name="圆角矩形 114"/>
            <p:cNvSpPr/>
            <p:nvPr/>
          </p:nvSpPr>
          <p:spPr>
            <a:xfrm>
              <a:off x="2481443" y="4388095"/>
              <a:ext cx="2697163" cy="97831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30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16" name="文本框 115"/>
            <p:cNvSpPr txBox="1">
              <a:spLocks noChangeArrowheads="1"/>
            </p:cNvSpPr>
            <p:nvPr/>
          </p:nvSpPr>
          <p:spPr bwMode="auto">
            <a:xfrm>
              <a:off x="2987154" y="4479964"/>
              <a:ext cx="1685741" cy="301286"/>
            </a:xfrm>
            <a:prstGeom prst="rect">
              <a:avLst/>
            </a:prstGeom>
            <a:noFill/>
          </p:spPr>
          <p:txBody>
            <a:bodyPr wrap="square" rtlCol="0">
              <a:spAutoFit/>
            </a:bodyPr>
            <a:lstStyle>
              <a:defPPr>
                <a:defRPr lang="zh-CN"/>
              </a:defPPr>
              <a:lvl1pPr fontAlgn="auto">
                <a:lnSpc>
                  <a:spcPct val="130000"/>
                </a:lnSpc>
                <a:spcBef>
                  <a:spcPts val="0"/>
                </a:spcBef>
                <a:spcAft>
                  <a:spcPts val="0"/>
                </a:spcAft>
                <a:defRPr sz="16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9-11</a:t>
              </a: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mn-lt"/>
                </a:rPr>
                <a:t>大党章</a:t>
              </a:r>
            </a:p>
          </p:txBody>
        </p:sp>
        <p:sp>
          <p:nvSpPr>
            <p:cNvPr id="117" name="矩形 116"/>
            <p:cNvSpPr/>
            <p:nvPr/>
          </p:nvSpPr>
          <p:spPr>
            <a:xfrm>
              <a:off x="2681166" y="4917549"/>
              <a:ext cx="2297717" cy="34763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rPr>
                <a:t>九大党章体系</a:t>
              </a:r>
            </a:p>
          </p:txBody>
        </p:sp>
        <p:sp>
          <p:nvSpPr>
            <p:cNvPr id="118" name="任意多边形 117"/>
            <p:cNvSpPr/>
            <p:nvPr/>
          </p:nvSpPr>
          <p:spPr>
            <a:xfrm>
              <a:off x="2606024" y="4895120"/>
              <a:ext cx="2448000" cy="0"/>
            </a:xfrm>
            <a:custGeom>
              <a:avLst/>
              <a:gdLst>
                <a:gd name="connsiteX0" fmla="*/ 0 w 2057400"/>
                <a:gd name="connsiteY0" fmla="*/ 0 h 0"/>
                <a:gd name="connsiteX1" fmla="*/ 2057400 w 2057400"/>
                <a:gd name="connsiteY1" fmla="*/ 0 h 0"/>
              </a:gdLst>
              <a:ahLst/>
              <a:cxnLst>
                <a:cxn ang="0">
                  <a:pos x="connsiteX0" y="connsiteY0"/>
                </a:cxn>
                <a:cxn ang="0">
                  <a:pos x="connsiteX1" y="connsiteY1"/>
                </a:cxn>
              </a:cxnLst>
              <a:rect l="l" t="t" r="r" b="b"/>
              <a:pathLst>
                <a:path w="2057400">
                  <a:moveTo>
                    <a:pt x="0" y="0"/>
                  </a:moveTo>
                  <a:lnTo>
                    <a:pt x="2057400" y="0"/>
                  </a:lnTo>
                </a:path>
              </a:pathLst>
            </a:custGeom>
            <a:noFill/>
            <a:ln w="9525">
              <a:solidFill>
                <a:srgbClr val="F8F1E7"/>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30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
        <p:nvSpPr>
          <p:cNvPr id="19" name="任意多边形 18"/>
          <p:cNvSpPr/>
          <p:nvPr/>
        </p:nvSpPr>
        <p:spPr>
          <a:xfrm>
            <a:off x="6887038" y="3133265"/>
            <a:ext cx="807121" cy="632906"/>
          </a:xfrm>
          <a:custGeom>
            <a:avLst/>
            <a:gdLst>
              <a:gd name="connsiteX0" fmla="*/ 0 w 568325"/>
              <a:gd name="connsiteY0" fmla="*/ 400050 h 400050"/>
              <a:gd name="connsiteX1" fmla="*/ 234950 w 568325"/>
              <a:gd name="connsiteY1" fmla="*/ 0 h 400050"/>
              <a:gd name="connsiteX2" fmla="*/ 568325 w 568325"/>
              <a:gd name="connsiteY2" fmla="*/ 0 h 400050"/>
              <a:gd name="connsiteX0-1" fmla="*/ 0 w 654050"/>
              <a:gd name="connsiteY0-2" fmla="*/ 440531 h 440531"/>
              <a:gd name="connsiteX1-3" fmla="*/ 320675 w 654050"/>
              <a:gd name="connsiteY1-4" fmla="*/ 0 h 440531"/>
              <a:gd name="connsiteX2-5" fmla="*/ 654050 w 654050"/>
              <a:gd name="connsiteY2-6" fmla="*/ 0 h 440531"/>
            </a:gdLst>
            <a:ahLst/>
            <a:cxnLst>
              <a:cxn ang="0">
                <a:pos x="connsiteX0-1" y="connsiteY0-2"/>
              </a:cxn>
              <a:cxn ang="0">
                <a:pos x="connsiteX1-3" y="connsiteY1-4"/>
              </a:cxn>
              <a:cxn ang="0">
                <a:pos x="connsiteX2-5" y="connsiteY2-6"/>
              </a:cxn>
            </a:cxnLst>
            <a:rect l="l" t="t" r="r" b="b"/>
            <a:pathLst>
              <a:path w="654050" h="440531">
                <a:moveTo>
                  <a:pt x="0" y="440531"/>
                </a:moveTo>
                <a:lnTo>
                  <a:pt x="320675" y="0"/>
                </a:lnTo>
                <a:lnTo>
                  <a:pt x="654050" y="0"/>
                </a:lnTo>
              </a:path>
            </a:pathLst>
          </a:custGeom>
          <a:noFill/>
          <a:ln w="9525">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0" name="任意多边形 39"/>
          <p:cNvSpPr/>
          <p:nvPr/>
        </p:nvSpPr>
        <p:spPr>
          <a:xfrm flipV="1">
            <a:off x="6887038" y="4625237"/>
            <a:ext cx="807121" cy="632906"/>
          </a:xfrm>
          <a:custGeom>
            <a:avLst/>
            <a:gdLst>
              <a:gd name="connsiteX0" fmla="*/ 0 w 568325"/>
              <a:gd name="connsiteY0" fmla="*/ 400050 h 400050"/>
              <a:gd name="connsiteX1" fmla="*/ 234950 w 568325"/>
              <a:gd name="connsiteY1" fmla="*/ 0 h 400050"/>
              <a:gd name="connsiteX2" fmla="*/ 568325 w 568325"/>
              <a:gd name="connsiteY2" fmla="*/ 0 h 400050"/>
              <a:gd name="connsiteX0-1" fmla="*/ 0 w 654050"/>
              <a:gd name="connsiteY0-2" fmla="*/ 440531 h 440531"/>
              <a:gd name="connsiteX1-3" fmla="*/ 320675 w 654050"/>
              <a:gd name="connsiteY1-4" fmla="*/ 0 h 440531"/>
              <a:gd name="connsiteX2-5" fmla="*/ 654050 w 654050"/>
              <a:gd name="connsiteY2-6" fmla="*/ 0 h 440531"/>
            </a:gdLst>
            <a:ahLst/>
            <a:cxnLst>
              <a:cxn ang="0">
                <a:pos x="connsiteX0-1" y="connsiteY0-2"/>
              </a:cxn>
              <a:cxn ang="0">
                <a:pos x="connsiteX1-3" y="connsiteY1-4"/>
              </a:cxn>
              <a:cxn ang="0">
                <a:pos x="connsiteX2-5" y="connsiteY2-6"/>
              </a:cxn>
            </a:cxnLst>
            <a:rect l="l" t="t" r="r" b="b"/>
            <a:pathLst>
              <a:path w="654050" h="440531">
                <a:moveTo>
                  <a:pt x="0" y="440531"/>
                </a:moveTo>
                <a:lnTo>
                  <a:pt x="320675" y="0"/>
                </a:lnTo>
                <a:lnTo>
                  <a:pt x="654050" y="0"/>
                </a:lnTo>
              </a:path>
            </a:pathLst>
          </a:custGeom>
          <a:noFill/>
          <a:ln w="9525">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3" name="任意多边形 42"/>
          <p:cNvSpPr/>
          <p:nvPr/>
        </p:nvSpPr>
        <p:spPr>
          <a:xfrm flipH="1">
            <a:off x="4516673" y="3165831"/>
            <a:ext cx="732868" cy="652816"/>
          </a:xfrm>
          <a:custGeom>
            <a:avLst/>
            <a:gdLst>
              <a:gd name="connsiteX0" fmla="*/ 0 w 568325"/>
              <a:gd name="connsiteY0" fmla="*/ 400050 h 400050"/>
              <a:gd name="connsiteX1" fmla="*/ 234950 w 568325"/>
              <a:gd name="connsiteY1" fmla="*/ 0 h 400050"/>
              <a:gd name="connsiteX2" fmla="*/ 568325 w 568325"/>
              <a:gd name="connsiteY2" fmla="*/ 0 h 400050"/>
              <a:gd name="connsiteX0-1" fmla="*/ 0 w 654050"/>
              <a:gd name="connsiteY0-2" fmla="*/ 440531 h 440531"/>
              <a:gd name="connsiteX1-3" fmla="*/ 320675 w 654050"/>
              <a:gd name="connsiteY1-4" fmla="*/ 0 h 440531"/>
              <a:gd name="connsiteX2-5" fmla="*/ 654050 w 654050"/>
              <a:gd name="connsiteY2-6" fmla="*/ 0 h 440531"/>
            </a:gdLst>
            <a:ahLst/>
            <a:cxnLst>
              <a:cxn ang="0">
                <a:pos x="connsiteX0-1" y="connsiteY0-2"/>
              </a:cxn>
              <a:cxn ang="0">
                <a:pos x="connsiteX1-3" y="connsiteY1-4"/>
              </a:cxn>
              <a:cxn ang="0">
                <a:pos x="connsiteX2-5" y="connsiteY2-6"/>
              </a:cxn>
            </a:cxnLst>
            <a:rect l="l" t="t" r="r" b="b"/>
            <a:pathLst>
              <a:path w="654050" h="440531">
                <a:moveTo>
                  <a:pt x="0" y="440531"/>
                </a:moveTo>
                <a:lnTo>
                  <a:pt x="320675" y="0"/>
                </a:lnTo>
                <a:lnTo>
                  <a:pt x="654050" y="0"/>
                </a:lnTo>
              </a:path>
            </a:pathLst>
          </a:custGeom>
          <a:noFill/>
          <a:ln w="9525">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4" name="任意多边形 43"/>
          <p:cNvSpPr/>
          <p:nvPr/>
        </p:nvSpPr>
        <p:spPr>
          <a:xfrm flipH="1" flipV="1">
            <a:off x="4510475" y="4677712"/>
            <a:ext cx="739066" cy="671328"/>
          </a:xfrm>
          <a:custGeom>
            <a:avLst/>
            <a:gdLst>
              <a:gd name="connsiteX0" fmla="*/ 0 w 568325"/>
              <a:gd name="connsiteY0" fmla="*/ 400050 h 400050"/>
              <a:gd name="connsiteX1" fmla="*/ 234950 w 568325"/>
              <a:gd name="connsiteY1" fmla="*/ 0 h 400050"/>
              <a:gd name="connsiteX2" fmla="*/ 568325 w 568325"/>
              <a:gd name="connsiteY2" fmla="*/ 0 h 400050"/>
              <a:gd name="connsiteX0-1" fmla="*/ 0 w 654050"/>
              <a:gd name="connsiteY0-2" fmla="*/ 440531 h 440531"/>
              <a:gd name="connsiteX1-3" fmla="*/ 320675 w 654050"/>
              <a:gd name="connsiteY1-4" fmla="*/ 0 h 440531"/>
              <a:gd name="connsiteX2-5" fmla="*/ 654050 w 654050"/>
              <a:gd name="connsiteY2-6" fmla="*/ 0 h 440531"/>
            </a:gdLst>
            <a:ahLst/>
            <a:cxnLst>
              <a:cxn ang="0">
                <a:pos x="connsiteX0-1" y="connsiteY0-2"/>
              </a:cxn>
              <a:cxn ang="0">
                <a:pos x="connsiteX1-3" y="connsiteY1-4"/>
              </a:cxn>
              <a:cxn ang="0">
                <a:pos x="connsiteX2-5" y="connsiteY2-6"/>
              </a:cxn>
            </a:cxnLst>
            <a:rect l="l" t="t" r="r" b="b"/>
            <a:pathLst>
              <a:path w="654050" h="440531">
                <a:moveTo>
                  <a:pt x="0" y="440531"/>
                </a:moveTo>
                <a:lnTo>
                  <a:pt x="320675" y="0"/>
                </a:lnTo>
                <a:lnTo>
                  <a:pt x="654050" y="0"/>
                </a:lnTo>
              </a:path>
            </a:pathLst>
          </a:custGeom>
          <a:noFill/>
          <a:ln w="9525">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5" name="文本框 4"/>
          <p:cNvSpPr txBox="1"/>
          <p:nvPr userDrawn="1"/>
        </p:nvSpPr>
        <p:spPr>
          <a:xfrm>
            <a:off x="11140440" y="6761480"/>
            <a:ext cx="969645" cy="7620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工图网</a:t>
            </a:r>
            <a:r>
              <a:rPr kumimoji="0" lang="en-US" altLang="zh-CN"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 www.900ppt.com</a:t>
            </a:r>
          </a:p>
        </p:txBody>
      </p:sp>
    </p:spTree>
    <p:extLst>
      <p:ext uri="{BB962C8B-B14F-4D97-AF65-F5344CB8AC3E}">
        <p14:creationId xmlns:p14="http://schemas.microsoft.com/office/powerpoint/2010/main" val="414196590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119"/>
                                        </p:tgtEl>
                                        <p:attrNameLst>
                                          <p:attrName>style.visibility</p:attrName>
                                        </p:attrNameLst>
                                      </p:cBhvr>
                                      <p:to>
                                        <p:strVal val="visible"/>
                                      </p:to>
                                    </p:set>
                                    <p:animEffect transition="in" filter="fade">
                                      <p:cBhvr>
                                        <p:cTn id="11" dur="750"/>
                                        <p:tgtEl>
                                          <p:spTgt spid="119"/>
                                        </p:tgtEl>
                                      </p:cBhvr>
                                    </p:animEffect>
                                    <p:anim calcmode="lin" valueType="num">
                                      <p:cBhvr>
                                        <p:cTn id="12" dur="750" fill="hold"/>
                                        <p:tgtEl>
                                          <p:spTgt spid="119"/>
                                        </p:tgtEl>
                                        <p:attrNameLst>
                                          <p:attrName>ppt_x</p:attrName>
                                        </p:attrNameLst>
                                      </p:cBhvr>
                                      <p:tavLst>
                                        <p:tav tm="0">
                                          <p:val>
                                            <p:strVal val="#ppt_x"/>
                                          </p:val>
                                        </p:tav>
                                        <p:tav tm="100000">
                                          <p:val>
                                            <p:strVal val="#ppt_x"/>
                                          </p:val>
                                        </p:tav>
                                      </p:tavLst>
                                    </p:anim>
                                    <p:anim calcmode="lin" valueType="num">
                                      <p:cBhvr>
                                        <p:cTn id="13" dur="750" fill="hold"/>
                                        <p:tgtEl>
                                          <p:spTgt spid="11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3000"/>
                            </p:stCondLst>
                            <p:childTnLst>
                              <p:par>
                                <p:cTn id="25" presetID="2" presetClass="entr" presetSubtype="2"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750" fill="hold"/>
                                        <p:tgtEl>
                                          <p:spTgt spid="10"/>
                                        </p:tgtEl>
                                        <p:attrNameLst>
                                          <p:attrName>ppt_x</p:attrName>
                                        </p:attrNameLst>
                                      </p:cBhvr>
                                      <p:tavLst>
                                        <p:tav tm="0">
                                          <p:val>
                                            <p:strVal val="1+#ppt_w/2"/>
                                          </p:val>
                                        </p:tav>
                                        <p:tav tm="100000">
                                          <p:val>
                                            <p:strVal val="#ppt_x"/>
                                          </p:val>
                                        </p:tav>
                                      </p:tavLst>
                                    </p:anim>
                                    <p:anim calcmode="lin" valueType="num">
                                      <p:cBhvr additive="base">
                                        <p:cTn id="28" dur="75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2" presetClass="entr" presetSubtype="8"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4500"/>
                            </p:stCondLst>
                            <p:childTnLst>
                              <p:par>
                                <p:cTn id="34" presetID="2" presetClass="entr" presetSubtype="2"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750" fill="hold"/>
                                        <p:tgtEl>
                                          <p:spTgt spid="11"/>
                                        </p:tgtEl>
                                        <p:attrNameLst>
                                          <p:attrName>ppt_x</p:attrName>
                                        </p:attrNameLst>
                                      </p:cBhvr>
                                      <p:tavLst>
                                        <p:tav tm="0">
                                          <p:val>
                                            <p:strVal val="1+#ppt_w/2"/>
                                          </p:val>
                                        </p:tav>
                                        <p:tav tm="100000">
                                          <p:val>
                                            <p:strVal val="#ppt_x"/>
                                          </p:val>
                                        </p:tav>
                                      </p:tavLst>
                                    </p:anim>
                                    <p:anim calcmode="lin" valueType="num">
                                      <p:cBhvr additive="base">
                                        <p:cTn id="37" dur="750" fill="hold"/>
                                        <p:tgtEl>
                                          <p:spTgt spid="11"/>
                                        </p:tgtEl>
                                        <p:attrNameLst>
                                          <p:attrName>ppt_y</p:attrName>
                                        </p:attrNameLst>
                                      </p:cBhvr>
                                      <p:tavLst>
                                        <p:tav tm="0">
                                          <p:val>
                                            <p:strVal val="#ppt_y"/>
                                          </p:val>
                                        </p:tav>
                                        <p:tav tm="100000">
                                          <p:val>
                                            <p:strVal val="#ppt_y"/>
                                          </p:val>
                                        </p:tav>
                                      </p:tavLst>
                                    </p:anim>
                                  </p:childTnLst>
                                </p:cTn>
                              </p:par>
                            </p:childTnLst>
                          </p:cTn>
                        </p:par>
                        <p:par>
                          <p:cTn id="38" fill="hold">
                            <p:stCondLst>
                              <p:cond delay="5500"/>
                            </p:stCondLst>
                            <p:childTnLst>
                              <p:par>
                                <p:cTn id="39" presetID="22" presetClass="entr" presetSubtype="2"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right)">
                                      <p:cBhvr>
                                        <p:cTn id="41" dur="500"/>
                                        <p:tgtEl>
                                          <p:spTgt spid="44"/>
                                        </p:tgtEl>
                                      </p:cBhvr>
                                    </p:animEffect>
                                  </p:childTnLst>
                                </p:cTn>
                              </p:par>
                            </p:childTnLst>
                          </p:cTn>
                        </p:par>
                        <p:par>
                          <p:cTn id="42" fill="hold">
                            <p:stCondLst>
                              <p:cond delay="6000"/>
                            </p:stCondLst>
                            <p:childTnLst>
                              <p:par>
                                <p:cTn id="43" presetID="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750" fill="hold"/>
                                        <p:tgtEl>
                                          <p:spTgt spid="12"/>
                                        </p:tgtEl>
                                        <p:attrNameLst>
                                          <p:attrName>ppt_x</p:attrName>
                                        </p:attrNameLst>
                                      </p:cBhvr>
                                      <p:tavLst>
                                        <p:tav tm="0">
                                          <p:val>
                                            <p:strVal val="0-#ppt_w/2"/>
                                          </p:val>
                                        </p:tav>
                                        <p:tav tm="100000">
                                          <p:val>
                                            <p:strVal val="#ppt_x"/>
                                          </p:val>
                                        </p:tav>
                                      </p:tavLst>
                                    </p:anim>
                                    <p:anim calcmode="lin" valueType="num">
                                      <p:cBhvr additive="base">
                                        <p:cTn id="46" dur="750" fill="hold"/>
                                        <p:tgtEl>
                                          <p:spTgt spid="12"/>
                                        </p:tgtEl>
                                        <p:attrNameLst>
                                          <p:attrName>ppt_y</p:attrName>
                                        </p:attrNameLst>
                                      </p:cBhvr>
                                      <p:tavLst>
                                        <p:tav tm="0">
                                          <p:val>
                                            <p:strVal val="#ppt_y"/>
                                          </p:val>
                                        </p:tav>
                                        <p:tav tm="100000">
                                          <p:val>
                                            <p:strVal val="#ppt_y"/>
                                          </p:val>
                                        </p:tav>
                                      </p:tavLst>
                                    </p:anim>
                                  </p:childTnLst>
                                </p:cTn>
                              </p:par>
                            </p:childTnLst>
                          </p:cTn>
                        </p:par>
                        <p:par>
                          <p:cTn id="47" fill="hold">
                            <p:stCondLst>
                              <p:cond delay="7000"/>
                            </p:stCondLst>
                            <p:childTnLst>
                              <p:par>
                                <p:cTn id="48" presetID="22" presetClass="entr" presetSubtype="2"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wipe(right)">
                                      <p:cBhvr>
                                        <p:cTn id="50" dur="500"/>
                                        <p:tgtEl>
                                          <p:spTgt spid="43"/>
                                        </p:tgtEl>
                                      </p:cBhvr>
                                    </p:animEffect>
                                  </p:childTnLst>
                                </p:cTn>
                              </p:par>
                            </p:childTnLst>
                          </p:cTn>
                        </p:par>
                        <p:par>
                          <p:cTn id="51" fill="hold">
                            <p:stCondLst>
                              <p:cond delay="7500"/>
                            </p:stCondLst>
                            <p:childTnLst>
                              <p:par>
                                <p:cTn id="52" presetID="2" presetClass="entr" presetSubtype="8"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750" fill="hold"/>
                                        <p:tgtEl>
                                          <p:spTgt spid="13"/>
                                        </p:tgtEl>
                                        <p:attrNameLst>
                                          <p:attrName>ppt_x</p:attrName>
                                        </p:attrNameLst>
                                      </p:cBhvr>
                                      <p:tavLst>
                                        <p:tav tm="0">
                                          <p:val>
                                            <p:strVal val="0-#ppt_w/2"/>
                                          </p:val>
                                        </p:tav>
                                        <p:tav tm="100000">
                                          <p:val>
                                            <p:strVal val="#ppt_x"/>
                                          </p:val>
                                        </p:tav>
                                      </p:tavLst>
                                    </p:anim>
                                    <p:anim calcmode="lin" valueType="num">
                                      <p:cBhvr additive="base">
                                        <p:cTn id="55"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9" grpId="0"/>
      <p:bldP spid="19" grpId="0" animBg="1"/>
      <p:bldP spid="40" grpId="0" animBg="1"/>
      <p:bldP spid="43" grpId="0" animBg="1"/>
      <p:bldP spid="4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33926" y="102540"/>
            <a:ext cx="3326552"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党的第一个纲领</a:t>
            </a:r>
          </a:p>
        </p:txBody>
      </p:sp>
      <p:sp>
        <p:nvSpPr>
          <p:cNvPr id="37" name="TextBox 8"/>
          <p:cNvSpPr txBox="1"/>
          <p:nvPr/>
        </p:nvSpPr>
        <p:spPr>
          <a:xfrm>
            <a:off x="448388" y="4376503"/>
            <a:ext cx="5117900" cy="1569660"/>
          </a:xfrm>
          <a:prstGeom prst="rect">
            <a:avLst/>
          </a:prstGeom>
          <a:noFill/>
        </p:spPr>
        <p:txBody>
          <a:bodyPr wrap="square" rtlCol="0">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2000" b="0"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1921</a:t>
            </a:r>
            <a:r>
              <a:rPr kumimoji="0" lang="zh-CN" altLang="en-US" sz="20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年</a:t>
            </a:r>
            <a:r>
              <a:rPr kumimoji="0" lang="en-US" altLang="zh-CN" sz="20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7</a:t>
            </a:r>
            <a:r>
              <a:rPr kumimoji="0" lang="zh-CN" altLang="en-US" sz="20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月，中国共产党在上海召开第一次全国代表大会，大会讨论和通过了</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中国共产党第一个纲领</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en-US" altLang="zh-CN" sz="20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标志着中国共产党的诞生。</a:t>
            </a:r>
          </a:p>
        </p:txBody>
      </p:sp>
      <p:sp>
        <p:nvSpPr>
          <p:cNvPr id="38" name="矩形 37"/>
          <p:cNvSpPr/>
          <p:nvPr/>
        </p:nvSpPr>
        <p:spPr>
          <a:xfrm>
            <a:off x="5927430" y="2385824"/>
            <a:ext cx="6037263" cy="206184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纲领</a:t>
            </a:r>
            <a:r>
              <a:rPr kumimoji="0" lang="en-US" altLang="zh-CN"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共</a:t>
            </a:r>
            <a:r>
              <a:rPr kumimoji="0" lang="en-US" altLang="zh-CN"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15</a:t>
            </a:r>
            <a:r>
              <a:rPr kumimoji="0" lang="zh-CN" altLang="en-US"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条约</a:t>
            </a:r>
            <a:r>
              <a:rPr kumimoji="0" lang="en-US" altLang="zh-CN"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700</a:t>
            </a:r>
            <a:r>
              <a:rPr kumimoji="0" lang="zh-CN" altLang="en-US"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字，确定了党的名称、奋斗目标、基本政策、提出了发展党员、建立地方和中央机构等组织制度，兼有党纲和党章的内容，是党的第一个正式文献。</a:t>
            </a:r>
          </a:p>
        </p:txBody>
      </p:sp>
      <p:graphicFrame>
        <p:nvGraphicFramePr>
          <p:cNvPr id="39" name="表格 38"/>
          <p:cNvGraphicFramePr>
            <a:graphicFrameLocks noGrp="1"/>
          </p:cNvGraphicFramePr>
          <p:nvPr>
            <p:extLst>
              <p:ext uri="{D42A27DB-BD31-4B8C-83A1-F6EECF244321}">
                <p14:modId xmlns:p14="http://schemas.microsoft.com/office/powerpoint/2010/main" val="3749582548"/>
              </p:ext>
            </p:extLst>
          </p:nvPr>
        </p:nvGraphicFramePr>
        <p:xfrm>
          <a:off x="633926" y="1892808"/>
          <a:ext cx="4932362" cy="2276856"/>
        </p:xfrm>
        <a:graphic>
          <a:graphicData uri="http://schemas.openxmlformats.org/drawingml/2006/table">
            <a:tbl>
              <a:tblPr firstRow="1" bandRow="1">
                <a:tableStyleId>{5C22544A-7EE6-4342-B048-85BDC9FD1C3A}</a:tableStyleId>
              </a:tblPr>
              <a:tblGrid>
                <a:gridCol w="1360487">
                  <a:extLst>
                    <a:ext uri="{9D8B030D-6E8A-4147-A177-3AD203B41FA5}">
                      <a16:colId xmlns:a16="http://schemas.microsoft.com/office/drawing/2014/main" val="20000"/>
                    </a:ext>
                  </a:extLst>
                </a:gridCol>
                <a:gridCol w="3571875">
                  <a:extLst>
                    <a:ext uri="{9D8B030D-6E8A-4147-A177-3AD203B41FA5}">
                      <a16:colId xmlns:a16="http://schemas.microsoft.com/office/drawing/2014/main" val="20001"/>
                    </a:ext>
                  </a:extLst>
                </a:gridCol>
              </a:tblGrid>
              <a:tr h="758952">
                <a:tc gridSpan="2">
                  <a:txBody>
                    <a:bodyPr/>
                    <a:lstStyle/>
                    <a:p>
                      <a:pPr algn="ctr"/>
                      <a:r>
                        <a:rPr lang="zh-CN" altLang="en-US" sz="2000" spc="300" baseline="0" dirty="0">
                          <a:solidFill>
                            <a:srgbClr val="FEEEDE"/>
                          </a:solidFill>
                          <a:latin typeface="华文中宋" panose="02010600040101010101" pitchFamily="2" charset="-122"/>
                          <a:ea typeface="华文中宋" panose="02010600040101010101" pitchFamily="2" charset="-122"/>
                        </a:rPr>
                        <a:t>第一次全国代表大会</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zh-CN"/>
                    </a:p>
                  </a:txBody>
                  <a:tcPr/>
                </a:tc>
                <a:extLst>
                  <a:ext uri="{0D108BD9-81ED-4DB2-BD59-A6C34878D82A}">
                    <a16:rowId xmlns:a16="http://schemas.microsoft.com/office/drawing/2014/main" val="10000"/>
                  </a:ext>
                </a:extLst>
              </a:tr>
              <a:tr h="758952">
                <a:tc>
                  <a:txBody>
                    <a:bodyPr/>
                    <a:lstStyle/>
                    <a:p>
                      <a:pPr algn="ctr"/>
                      <a:r>
                        <a:rPr lang="zh-CN" altLang="en-US" b="1" baseline="0" dirty="0">
                          <a:solidFill>
                            <a:schemeClr val="accent1"/>
                          </a:solidFill>
                          <a:latin typeface="华文中宋" panose="02010600040101010101" pitchFamily="2" charset="-122"/>
                          <a:ea typeface="华文中宋" panose="02010600040101010101" pitchFamily="2" charset="-122"/>
                        </a:rPr>
                        <a:t>时   间</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b="1" baseline="0" dirty="0">
                          <a:solidFill>
                            <a:schemeClr val="accent1"/>
                          </a:solidFill>
                          <a:latin typeface="华文中宋" panose="02010600040101010101" pitchFamily="2" charset="-122"/>
                          <a:ea typeface="华文中宋" panose="02010600040101010101" pitchFamily="2" charset="-122"/>
                        </a:rPr>
                        <a:t>1921</a:t>
                      </a:r>
                      <a:r>
                        <a:rPr lang="zh-CN" altLang="en-US" sz="1600" b="1" baseline="0" dirty="0">
                          <a:solidFill>
                            <a:schemeClr val="accent1"/>
                          </a:solidFill>
                          <a:latin typeface="华文中宋" panose="02010600040101010101" pitchFamily="2" charset="-122"/>
                          <a:ea typeface="华文中宋" panose="02010600040101010101" pitchFamily="2" charset="-122"/>
                        </a:rPr>
                        <a:t>年</a:t>
                      </a:r>
                      <a:r>
                        <a:rPr lang="en-US" altLang="zh-CN" sz="1600" b="1" baseline="0" dirty="0">
                          <a:solidFill>
                            <a:schemeClr val="accent1"/>
                          </a:solidFill>
                          <a:latin typeface="华文中宋" panose="02010600040101010101" pitchFamily="2" charset="-122"/>
                          <a:ea typeface="华文中宋" panose="02010600040101010101" pitchFamily="2" charset="-122"/>
                        </a:rPr>
                        <a:t>7</a:t>
                      </a:r>
                      <a:r>
                        <a:rPr lang="zh-CN" altLang="en-US" sz="1600" b="1" baseline="0" dirty="0">
                          <a:solidFill>
                            <a:schemeClr val="accent1"/>
                          </a:solidFill>
                          <a:latin typeface="华文中宋" panose="02010600040101010101" pitchFamily="2" charset="-122"/>
                          <a:ea typeface="华文中宋" panose="02010600040101010101" pitchFamily="2" charset="-122"/>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58952">
                <a:tc>
                  <a:txBody>
                    <a:bodyPr/>
                    <a:lstStyle/>
                    <a:p>
                      <a:pPr algn="ctr"/>
                      <a:r>
                        <a:rPr lang="zh-CN" altLang="en-US" b="1" baseline="0" dirty="0">
                          <a:solidFill>
                            <a:schemeClr val="accent1"/>
                          </a:solidFill>
                          <a:latin typeface="华文中宋" panose="02010600040101010101" pitchFamily="2" charset="-122"/>
                          <a:ea typeface="华文中宋" panose="02010600040101010101" pitchFamily="2" charset="-122"/>
                        </a:rPr>
                        <a:t>地   点</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600" b="0" baseline="0" dirty="0">
                          <a:solidFill>
                            <a:schemeClr val="accent1"/>
                          </a:solidFill>
                          <a:latin typeface="华文中宋" panose="02010600040101010101" pitchFamily="2" charset="-122"/>
                          <a:ea typeface="华文中宋" panose="02010600040101010101" pitchFamily="2" charset="-122"/>
                        </a:rPr>
                        <a:t>上海法租界贝勒路树德里</a:t>
                      </a:r>
                      <a:r>
                        <a:rPr lang="en-US" altLang="zh-CN" sz="1600" b="0" baseline="0" dirty="0">
                          <a:solidFill>
                            <a:schemeClr val="accent1"/>
                          </a:solidFill>
                          <a:latin typeface="华文中宋" panose="02010600040101010101" pitchFamily="2" charset="-122"/>
                          <a:ea typeface="华文中宋" panose="02010600040101010101" pitchFamily="2" charset="-122"/>
                        </a:rPr>
                        <a:t>3</a:t>
                      </a:r>
                      <a:r>
                        <a:rPr lang="zh-CN" altLang="en-US" sz="1600" b="0" baseline="0" dirty="0">
                          <a:solidFill>
                            <a:schemeClr val="accent1"/>
                          </a:solidFill>
                          <a:latin typeface="华文中宋" panose="02010600040101010101" pitchFamily="2" charset="-122"/>
                          <a:ea typeface="华文中宋" panose="02010600040101010101" pitchFamily="2" charset="-122"/>
                        </a:rPr>
                        <a:t>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2894108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1000"/>
                                        <p:tgtEl>
                                          <p:spTgt spid="39"/>
                                        </p:tgtEl>
                                      </p:cBhvr>
                                    </p:animEffect>
                                  </p:childTnLst>
                                </p:cTn>
                              </p:par>
                            </p:childTnLst>
                          </p:cTn>
                        </p:par>
                        <p:par>
                          <p:cTn id="12" fill="hold">
                            <p:stCondLst>
                              <p:cond delay="2000"/>
                            </p:stCondLst>
                            <p:childTnLst>
                              <p:par>
                                <p:cTn id="13" presetID="42"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750"/>
                                        <p:tgtEl>
                                          <p:spTgt spid="37"/>
                                        </p:tgtEl>
                                      </p:cBhvr>
                                    </p:animEffect>
                                    <p:anim calcmode="lin" valueType="num">
                                      <p:cBhvr>
                                        <p:cTn id="16" dur="750" fill="hold"/>
                                        <p:tgtEl>
                                          <p:spTgt spid="37"/>
                                        </p:tgtEl>
                                        <p:attrNameLst>
                                          <p:attrName>ppt_x</p:attrName>
                                        </p:attrNameLst>
                                      </p:cBhvr>
                                      <p:tavLst>
                                        <p:tav tm="0">
                                          <p:val>
                                            <p:strVal val="#ppt_x"/>
                                          </p:val>
                                        </p:tav>
                                        <p:tav tm="100000">
                                          <p:val>
                                            <p:strVal val="#ppt_x"/>
                                          </p:val>
                                        </p:tav>
                                      </p:tavLst>
                                    </p:anim>
                                    <p:anim calcmode="lin" valueType="num">
                                      <p:cBhvr>
                                        <p:cTn id="17" dur="750" fill="hold"/>
                                        <p:tgtEl>
                                          <p:spTgt spid="37"/>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14" presetClass="entr" presetSubtype="10" fill="hold" grpId="0" nodeType="after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Effect transition="in" filter="randombar(horizontal)">
                                      <p:cBhvr>
                                        <p:cTn id="21" dur="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7"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p:cNvSpPr>
            <a:spLocks noChangeArrowheads="1"/>
          </p:cNvSpPr>
          <p:nvPr/>
        </p:nvSpPr>
        <p:spPr bwMode="auto">
          <a:xfrm>
            <a:off x="2504833" y="1829799"/>
            <a:ext cx="963930" cy="209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sp3d extrusionH="654050">
              <a:extrusionClr>
                <a:srgbClr val="FF0000"/>
              </a:extrusionClr>
            </a:sp3d>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6800" b="0"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思源黑体 CN Heavy" panose="020B0A00000000000000" charset="-122"/>
              </a:rPr>
              <a:t>目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6800" b="0"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思源黑体 CN Heavy" panose="020B0A00000000000000" charset="-122"/>
              </a:rPr>
              <a:t>录</a:t>
            </a:r>
          </a:p>
        </p:txBody>
      </p:sp>
      <p:grpSp>
        <p:nvGrpSpPr>
          <p:cNvPr id="45" name="组合 44"/>
          <p:cNvGrpSpPr/>
          <p:nvPr/>
        </p:nvGrpSpPr>
        <p:grpSpPr>
          <a:xfrm>
            <a:off x="3849038" y="4403449"/>
            <a:ext cx="6866680" cy="676398"/>
            <a:chOff x="4572731" y="4207311"/>
            <a:chExt cx="6114319" cy="676398"/>
          </a:xfrm>
        </p:grpSpPr>
        <p:sp>
          <p:nvSpPr>
            <p:cNvPr id="46" name="矩形 45"/>
            <p:cNvSpPr/>
            <p:nvPr/>
          </p:nvSpPr>
          <p:spPr>
            <a:xfrm>
              <a:off x="5325723" y="4207311"/>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7" name="Rectangle 5"/>
            <p:cNvSpPr>
              <a:spLocks noChangeArrowheads="1"/>
            </p:cNvSpPr>
            <p:nvPr/>
          </p:nvSpPr>
          <p:spPr bwMode="auto">
            <a:xfrm>
              <a:off x="5503019" y="4299288"/>
              <a:ext cx="199831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p3d extrusionH="654050">
                <a:extrusionClr>
                  <a:srgbClr val="FF0000"/>
                </a:extrusionClr>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党章的条文</a:t>
              </a:r>
            </a:p>
          </p:txBody>
        </p:sp>
        <p:sp>
          <p:nvSpPr>
            <p:cNvPr id="48" name="矩形 47"/>
            <p:cNvSpPr/>
            <p:nvPr/>
          </p:nvSpPr>
          <p:spPr>
            <a:xfrm>
              <a:off x="4572731" y="4207311"/>
              <a:ext cx="675704" cy="6763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05</a:t>
              </a:r>
              <a:endParaRPr kumimoji="0" lang="zh-CN" altLang="en-US"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grpSp>
        <p:nvGrpSpPr>
          <p:cNvPr id="49" name="组合 48"/>
          <p:cNvGrpSpPr/>
          <p:nvPr/>
        </p:nvGrpSpPr>
        <p:grpSpPr>
          <a:xfrm>
            <a:off x="3849038" y="3590935"/>
            <a:ext cx="6866680" cy="676400"/>
            <a:chOff x="4572731" y="3394797"/>
            <a:chExt cx="6114319" cy="676400"/>
          </a:xfrm>
        </p:grpSpPr>
        <p:sp>
          <p:nvSpPr>
            <p:cNvPr id="50" name="矩形 49"/>
            <p:cNvSpPr/>
            <p:nvPr/>
          </p:nvSpPr>
          <p:spPr>
            <a:xfrm>
              <a:off x="5325723" y="3394799"/>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51" name="Rectangle 5"/>
            <p:cNvSpPr>
              <a:spLocks noChangeArrowheads="1"/>
            </p:cNvSpPr>
            <p:nvPr/>
          </p:nvSpPr>
          <p:spPr bwMode="auto">
            <a:xfrm>
              <a:off x="5503019" y="3486774"/>
              <a:ext cx="799326"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p3d extrusionH="654050">
                <a:extrusionClr>
                  <a:srgbClr val="FF0000"/>
                </a:extrusionClr>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总纲</a:t>
              </a:r>
            </a:p>
          </p:txBody>
        </p:sp>
        <p:sp>
          <p:nvSpPr>
            <p:cNvPr id="52" name="矩形 51"/>
            <p:cNvSpPr/>
            <p:nvPr/>
          </p:nvSpPr>
          <p:spPr>
            <a:xfrm>
              <a:off x="4572731" y="3394797"/>
              <a:ext cx="675704" cy="6763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04</a:t>
              </a:r>
              <a:endParaRPr kumimoji="0" lang="zh-CN" altLang="en-US"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grpSp>
        <p:nvGrpSpPr>
          <p:cNvPr id="53" name="组合 52"/>
          <p:cNvGrpSpPr/>
          <p:nvPr/>
        </p:nvGrpSpPr>
        <p:grpSpPr>
          <a:xfrm>
            <a:off x="3849038" y="2778421"/>
            <a:ext cx="6866680" cy="676402"/>
            <a:chOff x="4572731" y="2582283"/>
            <a:chExt cx="6114319" cy="676402"/>
          </a:xfrm>
        </p:grpSpPr>
        <p:sp>
          <p:nvSpPr>
            <p:cNvPr id="54" name="矩形 53"/>
            <p:cNvSpPr/>
            <p:nvPr/>
          </p:nvSpPr>
          <p:spPr>
            <a:xfrm>
              <a:off x="5325723" y="2582287"/>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55" name="Rectangle 5"/>
            <p:cNvSpPr>
              <a:spLocks noChangeArrowheads="1"/>
            </p:cNvSpPr>
            <p:nvPr/>
          </p:nvSpPr>
          <p:spPr bwMode="auto">
            <a:xfrm>
              <a:off x="5503020" y="2674264"/>
              <a:ext cx="2797639"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p3d extrusionH="654050">
                <a:extrusionClr>
                  <a:srgbClr val="FF0000"/>
                </a:extrusionClr>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党章的发展历程</a:t>
              </a:r>
            </a:p>
          </p:txBody>
        </p:sp>
        <p:sp>
          <p:nvSpPr>
            <p:cNvPr id="56" name="矩形 55"/>
            <p:cNvSpPr/>
            <p:nvPr/>
          </p:nvSpPr>
          <p:spPr>
            <a:xfrm>
              <a:off x="4572731" y="2582283"/>
              <a:ext cx="675704" cy="6763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03</a:t>
              </a:r>
              <a:endParaRPr kumimoji="0" lang="zh-CN" altLang="en-US"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grpSp>
        <p:nvGrpSpPr>
          <p:cNvPr id="57" name="组合 56"/>
          <p:cNvGrpSpPr/>
          <p:nvPr/>
        </p:nvGrpSpPr>
        <p:grpSpPr>
          <a:xfrm>
            <a:off x="3849038" y="1965913"/>
            <a:ext cx="6866680" cy="676398"/>
            <a:chOff x="4572731" y="1769775"/>
            <a:chExt cx="6114319" cy="676398"/>
          </a:xfrm>
        </p:grpSpPr>
        <p:sp>
          <p:nvSpPr>
            <p:cNvPr id="58" name="矩形 57"/>
            <p:cNvSpPr/>
            <p:nvPr/>
          </p:nvSpPr>
          <p:spPr>
            <a:xfrm>
              <a:off x="5325723" y="1769775"/>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60" name="Rectangle 5"/>
            <p:cNvSpPr>
              <a:spLocks noChangeArrowheads="1"/>
            </p:cNvSpPr>
            <p:nvPr/>
          </p:nvSpPr>
          <p:spPr bwMode="auto">
            <a:xfrm>
              <a:off x="5503020" y="1872979"/>
              <a:ext cx="199831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p3d extrusionH="654050">
                <a:extrusionClr>
                  <a:srgbClr val="FF0000"/>
                </a:extrusionClr>
              </a:sp3d>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党章的概述</a:t>
              </a:r>
            </a:p>
          </p:txBody>
        </p:sp>
        <p:sp>
          <p:nvSpPr>
            <p:cNvPr id="65" name="矩形 64"/>
            <p:cNvSpPr/>
            <p:nvPr/>
          </p:nvSpPr>
          <p:spPr>
            <a:xfrm>
              <a:off x="4572731" y="1769775"/>
              <a:ext cx="675704" cy="6763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02</a:t>
              </a:r>
              <a:endParaRPr kumimoji="0" lang="zh-CN" altLang="en-US" sz="2800"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grpSp>
        <p:nvGrpSpPr>
          <p:cNvPr id="66" name="组合 65"/>
          <p:cNvGrpSpPr/>
          <p:nvPr/>
        </p:nvGrpSpPr>
        <p:grpSpPr>
          <a:xfrm>
            <a:off x="3849037" y="1153401"/>
            <a:ext cx="7093605" cy="676398"/>
            <a:chOff x="4572731" y="957263"/>
            <a:chExt cx="6316380" cy="676398"/>
          </a:xfrm>
        </p:grpSpPr>
        <p:sp>
          <p:nvSpPr>
            <p:cNvPr id="67" name="矩形 66"/>
            <p:cNvSpPr/>
            <p:nvPr/>
          </p:nvSpPr>
          <p:spPr>
            <a:xfrm>
              <a:off x="5325723" y="957263"/>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68" name="Rectangle 5"/>
            <p:cNvSpPr>
              <a:spLocks noChangeArrowheads="1"/>
            </p:cNvSpPr>
            <p:nvPr/>
          </p:nvSpPr>
          <p:spPr bwMode="auto">
            <a:xfrm>
              <a:off x="5503021" y="1097238"/>
              <a:ext cx="5386090"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sp3d extrusionH="654050">
                <a:extrusionClr>
                  <a:srgbClr val="FF0000"/>
                </a:extrusionClr>
              </a:sp3d>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二十大对党章做的重要修改</a:t>
              </a:r>
            </a:p>
          </p:txBody>
        </p:sp>
        <p:sp>
          <p:nvSpPr>
            <p:cNvPr id="69" name="矩形 68"/>
            <p:cNvSpPr/>
            <p:nvPr/>
          </p:nvSpPr>
          <p:spPr>
            <a:xfrm>
              <a:off x="4572731" y="957263"/>
              <a:ext cx="675704" cy="6763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01</a:t>
              </a:r>
              <a:endParaRPr kumimoji="0" lang="zh-CN" altLang="en-US" sz="24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Tree>
    <p:extLst>
      <p:ext uri="{BB962C8B-B14F-4D97-AF65-F5344CB8AC3E}">
        <p14:creationId xmlns:p14="http://schemas.microsoft.com/office/powerpoint/2010/main" val="29351066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750" fill="hold"/>
                                        <p:tgtEl>
                                          <p:spTgt spid="66"/>
                                        </p:tgtEl>
                                        <p:attrNameLst>
                                          <p:attrName>ppt_x</p:attrName>
                                        </p:attrNameLst>
                                      </p:cBhvr>
                                      <p:tavLst>
                                        <p:tav tm="0">
                                          <p:val>
                                            <p:strVal val="1+#ppt_w/2"/>
                                          </p:val>
                                        </p:tav>
                                        <p:tav tm="100000">
                                          <p:val>
                                            <p:strVal val="#ppt_x"/>
                                          </p:val>
                                        </p:tav>
                                      </p:tavLst>
                                    </p:anim>
                                    <p:anim calcmode="lin" valueType="num">
                                      <p:cBhvr additive="base">
                                        <p:cTn id="14" dur="750" fill="hold"/>
                                        <p:tgtEl>
                                          <p:spTgt spid="66"/>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25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750" fill="hold"/>
                                        <p:tgtEl>
                                          <p:spTgt spid="57"/>
                                        </p:tgtEl>
                                        <p:attrNameLst>
                                          <p:attrName>ppt_x</p:attrName>
                                        </p:attrNameLst>
                                      </p:cBhvr>
                                      <p:tavLst>
                                        <p:tav tm="0">
                                          <p:val>
                                            <p:strVal val="1+#ppt_w/2"/>
                                          </p:val>
                                        </p:tav>
                                        <p:tav tm="100000">
                                          <p:val>
                                            <p:strVal val="#ppt_x"/>
                                          </p:val>
                                        </p:tav>
                                      </p:tavLst>
                                    </p:anim>
                                    <p:anim calcmode="lin" valueType="num">
                                      <p:cBhvr additive="base">
                                        <p:cTn id="18" dur="750" fill="hold"/>
                                        <p:tgtEl>
                                          <p:spTgt spid="5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50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750" fill="hold"/>
                                        <p:tgtEl>
                                          <p:spTgt spid="53"/>
                                        </p:tgtEl>
                                        <p:attrNameLst>
                                          <p:attrName>ppt_x</p:attrName>
                                        </p:attrNameLst>
                                      </p:cBhvr>
                                      <p:tavLst>
                                        <p:tav tm="0">
                                          <p:val>
                                            <p:strVal val="1+#ppt_w/2"/>
                                          </p:val>
                                        </p:tav>
                                        <p:tav tm="100000">
                                          <p:val>
                                            <p:strVal val="#ppt_x"/>
                                          </p:val>
                                        </p:tav>
                                      </p:tavLst>
                                    </p:anim>
                                    <p:anim calcmode="lin" valueType="num">
                                      <p:cBhvr additive="base">
                                        <p:cTn id="22" dur="750" fill="hold"/>
                                        <p:tgtEl>
                                          <p:spTgt spid="53"/>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75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750" fill="hold"/>
                                        <p:tgtEl>
                                          <p:spTgt spid="49"/>
                                        </p:tgtEl>
                                        <p:attrNameLst>
                                          <p:attrName>ppt_x</p:attrName>
                                        </p:attrNameLst>
                                      </p:cBhvr>
                                      <p:tavLst>
                                        <p:tav tm="0">
                                          <p:val>
                                            <p:strVal val="1+#ppt_w/2"/>
                                          </p:val>
                                        </p:tav>
                                        <p:tav tm="100000">
                                          <p:val>
                                            <p:strVal val="#ppt_x"/>
                                          </p:val>
                                        </p:tav>
                                      </p:tavLst>
                                    </p:anim>
                                    <p:anim calcmode="lin" valueType="num">
                                      <p:cBhvr additive="base">
                                        <p:cTn id="26" dur="750" fill="hold"/>
                                        <p:tgtEl>
                                          <p:spTgt spid="49"/>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100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750" fill="hold"/>
                                        <p:tgtEl>
                                          <p:spTgt spid="45"/>
                                        </p:tgtEl>
                                        <p:attrNameLst>
                                          <p:attrName>ppt_x</p:attrName>
                                        </p:attrNameLst>
                                      </p:cBhvr>
                                      <p:tavLst>
                                        <p:tav tm="0">
                                          <p:val>
                                            <p:strVal val="1+#ppt_w/2"/>
                                          </p:val>
                                        </p:tav>
                                        <p:tav tm="100000">
                                          <p:val>
                                            <p:strVal val="#ppt_x"/>
                                          </p:val>
                                        </p:tav>
                                      </p:tavLst>
                                    </p:anim>
                                    <p:anim calcmode="lin" valueType="num">
                                      <p:cBhvr additive="base">
                                        <p:cTn id="3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42963" y="125399"/>
            <a:ext cx="3326552"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党的第一部章程</a:t>
            </a:r>
          </a:p>
        </p:txBody>
      </p:sp>
      <p:sp>
        <p:nvSpPr>
          <p:cNvPr id="9" name="TextBox 8"/>
          <p:cNvSpPr txBox="1"/>
          <p:nvPr/>
        </p:nvSpPr>
        <p:spPr>
          <a:xfrm>
            <a:off x="450946" y="4571691"/>
            <a:ext cx="5000942" cy="1089529"/>
          </a:xfrm>
          <a:prstGeom prst="rect">
            <a:avLst/>
          </a:prstGeom>
          <a:noFill/>
        </p:spPr>
        <p:txBody>
          <a:bodyPr wrap="square" rtlCol="0">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800" b="0"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1922</a:t>
            </a:r>
            <a:r>
              <a:rPr kumimoji="0" lang="zh-CN" altLang="en-US" sz="1800" b="0"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年</a:t>
            </a:r>
            <a:r>
              <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７月在上海召开的中国共产党第二次全国代表大会，讨论和通过了</a:t>
            </a:r>
            <a:r>
              <a:rPr kumimoji="0" lang="en-US" altLang="zh-CN" sz="1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1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中国共产党章程</a:t>
            </a:r>
            <a:r>
              <a:rPr kumimoji="0" lang="en-US" altLang="zh-CN" sz="1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en-US" altLang="zh-CN"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，共六章，二十九条。</a:t>
            </a:r>
          </a:p>
        </p:txBody>
      </p:sp>
      <p:sp>
        <p:nvSpPr>
          <p:cNvPr id="10" name="矩形 9"/>
          <p:cNvSpPr/>
          <p:nvPr/>
        </p:nvSpPr>
        <p:spPr>
          <a:xfrm>
            <a:off x="5991225" y="2232106"/>
            <a:ext cx="6037263" cy="249626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章程</a:t>
            </a:r>
            <a:r>
              <a:rPr kumimoji="0" lang="en-US" altLang="zh-CN"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135"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第一次明确提出了彻底地反对帝国主义和反对封建主义的民主革命纲领，即党的最低纲领；第一次详尽地规定了党员条件和入党手续，对党的组织原则、组织机构、党的纪律和制度，作了具体的规定。</a:t>
            </a:r>
          </a:p>
        </p:txBody>
      </p:sp>
      <p:graphicFrame>
        <p:nvGraphicFramePr>
          <p:cNvPr id="11" name="表格 10"/>
          <p:cNvGraphicFramePr>
            <a:graphicFrameLocks noGrp="1"/>
          </p:cNvGraphicFramePr>
          <p:nvPr>
            <p:extLst>
              <p:ext uri="{D42A27DB-BD31-4B8C-83A1-F6EECF244321}">
                <p14:modId xmlns:p14="http://schemas.microsoft.com/office/powerpoint/2010/main" val="619231752"/>
              </p:ext>
            </p:extLst>
          </p:nvPr>
        </p:nvGraphicFramePr>
        <p:xfrm>
          <a:off x="338773" y="1892807"/>
          <a:ext cx="5113115" cy="2392113"/>
        </p:xfrm>
        <a:graphic>
          <a:graphicData uri="http://schemas.openxmlformats.org/drawingml/2006/table">
            <a:tbl>
              <a:tblPr firstRow="1" bandRow="1">
                <a:tableStyleId>{5C22544A-7EE6-4342-B048-85BDC9FD1C3A}</a:tableStyleId>
              </a:tblPr>
              <a:tblGrid>
                <a:gridCol w="1410344">
                  <a:extLst>
                    <a:ext uri="{9D8B030D-6E8A-4147-A177-3AD203B41FA5}">
                      <a16:colId xmlns:a16="http://schemas.microsoft.com/office/drawing/2014/main" val="20000"/>
                    </a:ext>
                  </a:extLst>
                </a:gridCol>
                <a:gridCol w="3702771">
                  <a:extLst>
                    <a:ext uri="{9D8B030D-6E8A-4147-A177-3AD203B41FA5}">
                      <a16:colId xmlns:a16="http://schemas.microsoft.com/office/drawing/2014/main" val="20001"/>
                    </a:ext>
                  </a:extLst>
                </a:gridCol>
              </a:tblGrid>
              <a:tr h="797371">
                <a:tc gridSpan="2">
                  <a:txBody>
                    <a:bodyPr/>
                    <a:lstStyle/>
                    <a:p>
                      <a:pPr algn="ctr"/>
                      <a:r>
                        <a:rPr lang="zh-CN" altLang="en-US" sz="2000" spc="300" baseline="0" dirty="0">
                          <a:solidFill>
                            <a:srgbClr val="FEEEDE"/>
                          </a:solidFill>
                          <a:latin typeface="Times New Roman" panose="02020603050405020304" pitchFamily="18" charset="0"/>
                          <a:ea typeface="华文中宋" panose="02010600040101010101" pitchFamily="2" charset="-122"/>
                        </a:rPr>
                        <a:t>第二次全国代表大会</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zh-CN"/>
                    </a:p>
                  </a:txBody>
                  <a:tcPr/>
                </a:tc>
                <a:extLst>
                  <a:ext uri="{0D108BD9-81ED-4DB2-BD59-A6C34878D82A}">
                    <a16:rowId xmlns:a16="http://schemas.microsoft.com/office/drawing/2014/main" val="10000"/>
                  </a:ext>
                </a:extLst>
              </a:tr>
              <a:tr h="797371">
                <a:tc>
                  <a:txBody>
                    <a:bodyPr/>
                    <a:lstStyle/>
                    <a:p>
                      <a:pPr algn="ctr"/>
                      <a:r>
                        <a:rPr lang="zh-CN" altLang="en-US" b="1" baseline="0" dirty="0">
                          <a:solidFill>
                            <a:schemeClr val="accent1"/>
                          </a:solidFill>
                          <a:latin typeface="Times New Roman" panose="02020603050405020304" pitchFamily="18" charset="0"/>
                          <a:ea typeface="华文中宋" panose="02010600040101010101" pitchFamily="2" charset="-122"/>
                        </a:rPr>
                        <a:t>时   间</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800" b="0" baseline="0" dirty="0">
                          <a:solidFill>
                            <a:schemeClr val="accent1"/>
                          </a:solidFill>
                          <a:latin typeface="Times New Roman" panose="02020603050405020304" pitchFamily="18" charset="0"/>
                          <a:ea typeface="华文中宋" panose="02010600040101010101" pitchFamily="2" charset="-122"/>
                        </a:rPr>
                        <a:t>1922</a:t>
                      </a:r>
                      <a:r>
                        <a:rPr lang="zh-CN" altLang="en-US" sz="1800" b="0" baseline="0" dirty="0">
                          <a:solidFill>
                            <a:schemeClr val="accent1"/>
                          </a:solidFill>
                          <a:latin typeface="Times New Roman" panose="02020603050405020304" pitchFamily="18" charset="0"/>
                          <a:ea typeface="华文中宋" panose="02010600040101010101" pitchFamily="2" charset="-122"/>
                        </a:rPr>
                        <a:t>年</a:t>
                      </a:r>
                      <a:r>
                        <a:rPr lang="en-US" altLang="zh-CN" sz="1800" b="0" baseline="0" dirty="0">
                          <a:solidFill>
                            <a:schemeClr val="accent1"/>
                          </a:solidFill>
                          <a:latin typeface="Times New Roman" panose="02020603050405020304" pitchFamily="18" charset="0"/>
                          <a:ea typeface="华文中宋" panose="02010600040101010101" pitchFamily="2" charset="-122"/>
                        </a:rPr>
                        <a:t>7</a:t>
                      </a:r>
                      <a:r>
                        <a:rPr lang="zh-CN" altLang="en-US" sz="1800" b="0" baseline="0" dirty="0">
                          <a:solidFill>
                            <a:schemeClr val="accent1"/>
                          </a:solidFill>
                          <a:latin typeface="Times New Roman" panose="02020603050405020304" pitchFamily="18" charset="0"/>
                          <a:ea typeface="华文中宋" panose="02010600040101010101" pitchFamily="2" charset="-122"/>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97371">
                <a:tc>
                  <a:txBody>
                    <a:bodyPr/>
                    <a:lstStyle/>
                    <a:p>
                      <a:pPr algn="ctr"/>
                      <a:r>
                        <a:rPr lang="zh-CN" altLang="en-US" b="1" baseline="0" dirty="0">
                          <a:solidFill>
                            <a:schemeClr val="accent1"/>
                          </a:solidFill>
                          <a:latin typeface="Times New Roman" panose="02020603050405020304" pitchFamily="18" charset="0"/>
                          <a:ea typeface="华文中宋" panose="02010600040101010101" pitchFamily="2" charset="-122"/>
                        </a:rPr>
                        <a:t>地   点</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800" b="0" baseline="0" dirty="0">
                          <a:solidFill>
                            <a:schemeClr val="accent1"/>
                          </a:solidFill>
                          <a:latin typeface="Times New Roman" panose="02020603050405020304" pitchFamily="18" charset="0"/>
                          <a:ea typeface="华文中宋" panose="02010600040101010101" pitchFamily="2" charset="-122"/>
                        </a:rPr>
                        <a:t>上海南成都路辅</a:t>
                      </a:r>
                      <a:r>
                        <a:rPr lang="zh-CN" altLang="en-US" sz="1800" b="0" baseline="0">
                          <a:solidFill>
                            <a:schemeClr val="accent1"/>
                          </a:solidFill>
                          <a:latin typeface="Times New Roman" panose="02020603050405020304" pitchFamily="18" charset="0"/>
                          <a:ea typeface="华文中宋" panose="02010600040101010101" pitchFamily="2" charset="-122"/>
                        </a:rPr>
                        <a:t>德</a:t>
                      </a:r>
                      <a:r>
                        <a:rPr lang="zh-CN" altLang="en-US" sz="1800" b="0" baseline="0" smtClean="0">
                          <a:solidFill>
                            <a:schemeClr val="accent1"/>
                          </a:solidFill>
                          <a:latin typeface="Times New Roman" panose="02020603050405020304" pitchFamily="18" charset="0"/>
                          <a:ea typeface="华文中宋" panose="02010600040101010101" pitchFamily="2" charset="-122"/>
                        </a:rPr>
                        <a:t>里</a:t>
                      </a:r>
                      <a:r>
                        <a:rPr lang="en-US" altLang="zh-CN" sz="1800" b="0" baseline="0" smtClean="0">
                          <a:solidFill>
                            <a:schemeClr val="accent1"/>
                          </a:solidFill>
                          <a:latin typeface="Times New Roman" panose="02020603050405020304" pitchFamily="18" charset="0"/>
                          <a:ea typeface="华文中宋" panose="02010600040101010101" pitchFamily="2" charset="-122"/>
                        </a:rPr>
                        <a:t>625</a:t>
                      </a:r>
                      <a:r>
                        <a:rPr lang="zh-CN" altLang="en-US" sz="1800" b="0" baseline="0" smtClean="0">
                          <a:solidFill>
                            <a:schemeClr val="accent1"/>
                          </a:solidFill>
                          <a:latin typeface="Times New Roman" panose="02020603050405020304" pitchFamily="18" charset="0"/>
                          <a:ea typeface="华文中宋" panose="02010600040101010101" pitchFamily="2" charset="-122"/>
                        </a:rPr>
                        <a:t>号</a:t>
                      </a:r>
                      <a:endParaRPr lang="zh-CN" altLang="en-US" sz="1800" b="0" baseline="0" dirty="0">
                        <a:solidFill>
                          <a:schemeClr val="accent1"/>
                        </a:solidFill>
                        <a:latin typeface="Times New Roman" panose="02020603050405020304" pitchFamily="18" charset="0"/>
                        <a:ea typeface="华文中宋" panose="02010600040101010101" pitchFamily="2" charset="-122"/>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87741766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1000"/>
                                        <p:tgtEl>
                                          <p:spTgt spid="11"/>
                                        </p:tgtEl>
                                      </p:cBhvr>
                                    </p:animEffect>
                                  </p:childTnLst>
                                </p:cTn>
                              </p:par>
                            </p:childTnLst>
                          </p:cTn>
                        </p:par>
                        <p:par>
                          <p:cTn id="12" fill="hold">
                            <p:stCondLst>
                              <p:cond delay="2000"/>
                            </p:stCondLst>
                            <p:childTnLst>
                              <p:par>
                                <p:cTn id="13" presetID="42"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750"/>
                                        <p:tgtEl>
                                          <p:spTgt spid="9"/>
                                        </p:tgtEl>
                                      </p:cBhvr>
                                    </p:animEffect>
                                    <p:anim calcmode="lin" valueType="num">
                                      <p:cBhvr>
                                        <p:cTn id="16" dur="750" fill="hold"/>
                                        <p:tgtEl>
                                          <p:spTgt spid="9"/>
                                        </p:tgtEl>
                                        <p:attrNameLst>
                                          <p:attrName>ppt_x</p:attrName>
                                        </p:attrNameLst>
                                      </p:cBhvr>
                                      <p:tavLst>
                                        <p:tav tm="0">
                                          <p:val>
                                            <p:strVal val="#ppt_x"/>
                                          </p:val>
                                        </p:tav>
                                        <p:tav tm="100000">
                                          <p:val>
                                            <p:strVal val="#ppt_x"/>
                                          </p:val>
                                        </p:tav>
                                      </p:tavLst>
                                    </p:anim>
                                    <p:anim calcmode="lin" valueType="num">
                                      <p:cBhvr>
                                        <p:cTn id="17" dur="75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14" presetClass="entr" presetSubtype="10" fill="hold" grpId="0" nodeType="afterEffect">
                                  <p:stCondLst>
                                    <p:cond delay="0"/>
                                  </p:stCondLst>
                                  <p:iterate type="lt">
                                    <p:tmPct val="10000"/>
                                  </p:iterate>
                                  <p:childTnLst>
                                    <p:set>
                                      <p:cBhvr>
                                        <p:cTn id="20" dur="1" fill="hold">
                                          <p:stCondLst>
                                            <p:cond delay="0"/>
                                          </p:stCondLst>
                                        </p:cTn>
                                        <p:tgtEl>
                                          <p:spTgt spid="10"/>
                                        </p:tgtEl>
                                        <p:attrNameLst>
                                          <p:attrName>style.visibility</p:attrName>
                                        </p:attrNameLst>
                                      </p:cBhvr>
                                      <p:to>
                                        <p:strVal val="visible"/>
                                      </p:to>
                                    </p:set>
                                    <p:animEffect transition="in" filter="randombar(horizontal)">
                                      <p:cBhvr>
                                        <p:cTn id="21"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11701" y="85064"/>
            <a:ext cx="3775393"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党章的五大里程碑</a:t>
            </a:r>
          </a:p>
        </p:txBody>
      </p:sp>
      <p:graphicFrame>
        <p:nvGraphicFramePr>
          <p:cNvPr id="9" name="表格 8"/>
          <p:cNvGraphicFramePr>
            <a:graphicFrameLocks noGrp="1"/>
          </p:cNvGraphicFramePr>
          <p:nvPr>
            <p:extLst>
              <p:ext uri="{D42A27DB-BD31-4B8C-83A1-F6EECF244321}">
                <p14:modId xmlns:p14="http://schemas.microsoft.com/office/powerpoint/2010/main" val="4040105670"/>
              </p:ext>
            </p:extLst>
          </p:nvPr>
        </p:nvGraphicFramePr>
        <p:xfrm>
          <a:off x="334962" y="1770698"/>
          <a:ext cx="11522076" cy="3468052"/>
        </p:xfrm>
        <a:graphic>
          <a:graphicData uri="http://schemas.openxmlformats.org/drawingml/2006/table">
            <a:tbl>
              <a:tblPr firstRow="1" bandRow="1">
                <a:tableStyleId>{5C22544A-7EE6-4342-B048-85BDC9FD1C3A}</a:tableStyleId>
              </a:tblPr>
              <a:tblGrid>
                <a:gridCol w="1920346">
                  <a:extLst>
                    <a:ext uri="{9D8B030D-6E8A-4147-A177-3AD203B41FA5}">
                      <a16:colId xmlns:a16="http://schemas.microsoft.com/office/drawing/2014/main" val="20000"/>
                    </a:ext>
                  </a:extLst>
                </a:gridCol>
                <a:gridCol w="1920346">
                  <a:extLst>
                    <a:ext uri="{9D8B030D-6E8A-4147-A177-3AD203B41FA5}">
                      <a16:colId xmlns:a16="http://schemas.microsoft.com/office/drawing/2014/main" val="20001"/>
                    </a:ext>
                  </a:extLst>
                </a:gridCol>
                <a:gridCol w="1920346">
                  <a:extLst>
                    <a:ext uri="{9D8B030D-6E8A-4147-A177-3AD203B41FA5}">
                      <a16:colId xmlns:a16="http://schemas.microsoft.com/office/drawing/2014/main" val="20002"/>
                    </a:ext>
                  </a:extLst>
                </a:gridCol>
                <a:gridCol w="1920346">
                  <a:extLst>
                    <a:ext uri="{9D8B030D-6E8A-4147-A177-3AD203B41FA5}">
                      <a16:colId xmlns:a16="http://schemas.microsoft.com/office/drawing/2014/main" val="20003"/>
                    </a:ext>
                  </a:extLst>
                </a:gridCol>
                <a:gridCol w="1920346">
                  <a:extLst>
                    <a:ext uri="{9D8B030D-6E8A-4147-A177-3AD203B41FA5}">
                      <a16:colId xmlns:a16="http://schemas.microsoft.com/office/drawing/2014/main" val="20004"/>
                    </a:ext>
                  </a:extLst>
                </a:gridCol>
                <a:gridCol w="1920346">
                  <a:extLst>
                    <a:ext uri="{9D8B030D-6E8A-4147-A177-3AD203B41FA5}">
                      <a16:colId xmlns:a16="http://schemas.microsoft.com/office/drawing/2014/main" val="20005"/>
                    </a:ext>
                  </a:extLst>
                </a:gridCol>
              </a:tblGrid>
              <a:tr h="881301">
                <a:tc>
                  <a:txBody>
                    <a:bodyPr/>
                    <a:lstStyle/>
                    <a:p>
                      <a:pPr algn="ctr"/>
                      <a:endParaRPr lang="zh-CN" altLang="en-US" baseline="0" dirty="0">
                        <a:solidFill>
                          <a:srgbClr val="FEEEDE"/>
                        </a:solidFill>
                        <a:latin typeface="Times New Roman" panose="02020603050405020304" pitchFamily="18" charset="0"/>
                        <a:ea typeface="华文中宋" panose="02010600040101010101" pitchFamily="2" charset="-122"/>
                      </a:endParaRPr>
                    </a:p>
                  </a:txBody>
                  <a:tcPr anchor="ctr">
                    <a:lnL w="12700" cap="flat" cmpd="sng" algn="ctr">
                      <a:solidFill>
                        <a:schemeClr val="accent1"/>
                      </a:solidFill>
                      <a:prstDash val="solid"/>
                      <a:round/>
                      <a:headEnd type="none" w="med" len="med"/>
                      <a:tailEnd type="none" w="med" len="med"/>
                    </a:lnL>
                    <a:lnR w="12700" cap="flat" cmpd="sng" algn="ctr">
                      <a:solidFill>
                        <a:srgbClr val="FEEEDE"/>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zh-CN" altLang="en-US" sz="2400" spc="300" baseline="0" dirty="0">
                          <a:solidFill>
                            <a:srgbClr val="FEEEDE"/>
                          </a:solidFill>
                          <a:latin typeface="Times New Roman" panose="02020603050405020304" pitchFamily="18" charset="0"/>
                          <a:ea typeface="华文中宋" panose="02010600040101010101" pitchFamily="2" charset="-122"/>
                        </a:rPr>
                        <a:t>里程碑一</a:t>
                      </a:r>
                    </a:p>
                  </a:txBody>
                  <a:tcPr anchor="ctr">
                    <a:lnL w="12700" cap="flat" cmpd="sng" algn="ctr">
                      <a:solidFill>
                        <a:srgbClr val="FEEEDE"/>
                      </a:solidFill>
                      <a:prstDash val="solid"/>
                      <a:round/>
                      <a:headEnd type="none" w="med" len="med"/>
                      <a:tailEnd type="none" w="med" len="med"/>
                    </a:lnL>
                    <a:lnR w="12700" cap="flat" cmpd="sng" algn="ctr">
                      <a:solidFill>
                        <a:srgbClr val="FEEEDE"/>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zh-CN" altLang="en-US" sz="2400" spc="300" baseline="0" dirty="0">
                          <a:solidFill>
                            <a:srgbClr val="FEEEDE"/>
                          </a:solidFill>
                          <a:latin typeface="Times New Roman" panose="02020603050405020304" pitchFamily="18" charset="0"/>
                          <a:ea typeface="华文中宋" panose="02010600040101010101" pitchFamily="2" charset="-122"/>
                        </a:rPr>
                        <a:t>里程碑二</a:t>
                      </a:r>
                    </a:p>
                  </a:txBody>
                  <a:tcPr anchor="ctr">
                    <a:lnL w="12700" cap="flat" cmpd="sng" algn="ctr">
                      <a:solidFill>
                        <a:srgbClr val="FEEEDE"/>
                      </a:solidFill>
                      <a:prstDash val="solid"/>
                      <a:round/>
                      <a:headEnd type="none" w="med" len="med"/>
                      <a:tailEnd type="none" w="med" len="med"/>
                    </a:lnL>
                    <a:lnR w="12700" cap="flat" cmpd="sng" algn="ctr">
                      <a:solidFill>
                        <a:srgbClr val="FEEEDE"/>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zh-CN" altLang="en-US" sz="2400" spc="300" baseline="0" dirty="0">
                          <a:solidFill>
                            <a:srgbClr val="FEEEDE"/>
                          </a:solidFill>
                          <a:latin typeface="Times New Roman" panose="02020603050405020304" pitchFamily="18" charset="0"/>
                          <a:ea typeface="华文中宋" panose="02010600040101010101" pitchFamily="2" charset="-122"/>
                        </a:rPr>
                        <a:t>里程碑三</a:t>
                      </a:r>
                    </a:p>
                  </a:txBody>
                  <a:tcPr anchor="ctr">
                    <a:lnL w="12700" cap="flat" cmpd="sng" algn="ctr">
                      <a:solidFill>
                        <a:srgbClr val="FEEEDE"/>
                      </a:solidFill>
                      <a:prstDash val="solid"/>
                      <a:round/>
                      <a:headEnd type="none" w="med" len="med"/>
                      <a:tailEnd type="none" w="med" len="med"/>
                    </a:lnL>
                    <a:lnR w="12700" cap="flat" cmpd="sng" algn="ctr">
                      <a:solidFill>
                        <a:srgbClr val="FEEEDE"/>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zh-CN" altLang="en-US" sz="2400" spc="300" baseline="0" dirty="0">
                          <a:solidFill>
                            <a:srgbClr val="FEEEDE"/>
                          </a:solidFill>
                          <a:latin typeface="Times New Roman" panose="02020603050405020304" pitchFamily="18" charset="0"/>
                          <a:ea typeface="华文中宋" panose="02010600040101010101" pitchFamily="2" charset="-122"/>
                        </a:rPr>
                        <a:t>里程碑四</a:t>
                      </a:r>
                    </a:p>
                  </a:txBody>
                  <a:tcPr anchor="ctr">
                    <a:lnL w="12700" cap="flat" cmpd="sng" algn="ctr">
                      <a:solidFill>
                        <a:srgbClr val="FEEEDE"/>
                      </a:solidFill>
                      <a:prstDash val="solid"/>
                      <a:round/>
                      <a:headEnd type="none" w="med" len="med"/>
                      <a:tailEnd type="none" w="med" len="med"/>
                    </a:lnL>
                    <a:lnR w="12700" cap="flat" cmpd="sng" algn="ctr">
                      <a:solidFill>
                        <a:srgbClr val="FEEEDE"/>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zh-CN" altLang="en-US" sz="2400" spc="300" baseline="0" dirty="0">
                          <a:solidFill>
                            <a:srgbClr val="FEEEDE"/>
                          </a:solidFill>
                          <a:latin typeface="Times New Roman" panose="02020603050405020304" pitchFamily="18" charset="0"/>
                          <a:ea typeface="华文中宋" panose="02010600040101010101" pitchFamily="2" charset="-122"/>
                        </a:rPr>
                        <a:t>里程碑五</a:t>
                      </a:r>
                    </a:p>
                  </a:txBody>
                  <a:tcPr anchor="ctr">
                    <a:lnL w="12700" cap="flat" cmpd="sng" algn="ctr">
                      <a:solidFill>
                        <a:srgbClr val="FEEEDE"/>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634126">
                <a:tc>
                  <a:txBody>
                    <a:bodyPr/>
                    <a:lstStyle/>
                    <a:p>
                      <a:pPr algn="ctr"/>
                      <a:r>
                        <a:rPr lang="zh-CN" altLang="en-US" sz="2400" b="1" spc="300" baseline="0" dirty="0">
                          <a:solidFill>
                            <a:schemeClr val="accent1"/>
                          </a:solidFill>
                          <a:latin typeface="Times New Roman" panose="02020603050405020304" pitchFamily="18" charset="0"/>
                          <a:ea typeface="华文中宋" panose="02010600040101010101" pitchFamily="2" charset="-122"/>
                        </a:rPr>
                        <a:t>时间地点</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baseline="0" dirty="0">
                          <a:solidFill>
                            <a:schemeClr val="tx1"/>
                          </a:solidFill>
                          <a:latin typeface="Times New Roman" panose="02020603050405020304" pitchFamily="18" charset="0"/>
                          <a:ea typeface="华文中宋" panose="02010600040101010101" pitchFamily="2" charset="-122"/>
                        </a:rPr>
                        <a:t>1922·</a:t>
                      </a:r>
                      <a:r>
                        <a:rPr lang="zh-CN" altLang="en-US" baseline="0" dirty="0">
                          <a:solidFill>
                            <a:schemeClr val="tx1"/>
                          </a:solidFill>
                          <a:latin typeface="Times New Roman" panose="02020603050405020304" pitchFamily="18" charset="0"/>
                          <a:ea typeface="华文中宋" panose="02010600040101010101" pitchFamily="2" charset="-122"/>
                        </a:rPr>
                        <a:t>上海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baseline="0" dirty="0">
                          <a:solidFill>
                            <a:schemeClr val="tx1"/>
                          </a:solidFill>
                          <a:latin typeface="Times New Roman" panose="02020603050405020304" pitchFamily="18" charset="0"/>
                          <a:ea typeface="华文中宋" panose="02010600040101010101" pitchFamily="2" charset="-122"/>
                        </a:rPr>
                        <a:t>1927·</a:t>
                      </a:r>
                      <a:r>
                        <a:rPr lang="zh-CN" altLang="en-US" baseline="0" dirty="0">
                          <a:solidFill>
                            <a:schemeClr val="tx1"/>
                          </a:solidFill>
                          <a:latin typeface="Times New Roman" panose="02020603050405020304" pitchFamily="18" charset="0"/>
                          <a:ea typeface="华文中宋" panose="02010600040101010101" pitchFamily="2" charset="-122"/>
                        </a:rPr>
                        <a:t>武汉</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baseline="0" dirty="0">
                          <a:solidFill>
                            <a:schemeClr val="tx1"/>
                          </a:solidFill>
                          <a:latin typeface="Times New Roman" panose="02020603050405020304" pitchFamily="18" charset="0"/>
                          <a:ea typeface="华文中宋" panose="02010600040101010101" pitchFamily="2" charset="-122"/>
                        </a:rPr>
                        <a:t>1945·</a:t>
                      </a:r>
                      <a:r>
                        <a:rPr lang="zh-CN" altLang="en-US" baseline="0" dirty="0">
                          <a:solidFill>
                            <a:schemeClr val="tx1"/>
                          </a:solidFill>
                          <a:latin typeface="Times New Roman" panose="02020603050405020304" pitchFamily="18" charset="0"/>
                          <a:ea typeface="华文中宋" panose="02010600040101010101" pitchFamily="2" charset="-122"/>
                        </a:rPr>
                        <a:t>延安</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baseline="0" dirty="0">
                          <a:solidFill>
                            <a:schemeClr val="tx1"/>
                          </a:solidFill>
                          <a:latin typeface="Times New Roman" panose="02020603050405020304" pitchFamily="18" charset="0"/>
                          <a:ea typeface="华文中宋" panose="02010600040101010101" pitchFamily="2" charset="-122"/>
                        </a:rPr>
                        <a:t>1982·</a:t>
                      </a:r>
                      <a:r>
                        <a:rPr lang="zh-CN" altLang="en-US" baseline="0" dirty="0">
                          <a:solidFill>
                            <a:schemeClr val="tx1"/>
                          </a:solidFill>
                          <a:latin typeface="Times New Roman" panose="02020603050405020304" pitchFamily="18" charset="0"/>
                          <a:ea typeface="华文中宋" panose="02010600040101010101" pitchFamily="2" charset="-122"/>
                        </a:rPr>
                        <a:t>北京</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baseline="0" dirty="0">
                          <a:solidFill>
                            <a:schemeClr val="tx1"/>
                          </a:solidFill>
                          <a:latin typeface="Times New Roman" panose="02020603050405020304" pitchFamily="18" charset="0"/>
                          <a:ea typeface="华文中宋" panose="02010600040101010101" pitchFamily="2" charset="-122"/>
                        </a:rPr>
                        <a:t>2002·</a:t>
                      </a:r>
                      <a:r>
                        <a:rPr lang="zh-CN" altLang="en-US" baseline="0" dirty="0">
                          <a:solidFill>
                            <a:schemeClr val="tx1"/>
                          </a:solidFill>
                          <a:latin typeface="Times New Roman" panose="02020603050405020304" pitchFamily="18" charset="0"/>
                          <a:ea typeface="华文中宋" panose="02010600040101010101" pitchFamily="2" charset="-122"/>
                        </a:rPr>
                        <a:t>北京</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48175">
                <a:tc>
                  <a:txBody>
                    <a:bodyPr/>
                    <a:lstStyle/>
                    <a:p>
                      <a:pPr algn="ctr"/>
                      <a:r>
                        <a:rPr lang="zh-CN" altLang="en-US" sz="2400" b="1" spc="300" baseline="0" dirty="0">
                          <a:solidFill>
                            <a:schemeClr val="accent1"/>
                          </a:solidFill>
                          <a:latin typeface="Times New Roman" panose="02020603050405020304" pitchFamily="18" charset="0"/>
                          <a:ea typeface="华文中宋" panose="02010600040101010101" pitchFamily="2" charset="-122"/>
                        </a:rPr>
                        <a:t>名  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b="1" spc="300" baseline="0" dirty="0">
                          <a:solidFill>
                            <a:schemeClr val="tx1"/>
                          </a:solidFill>
                          <a:latin typeface="Times New Roman" panose="02020603050405020304" pitchFamily="18" charset="0"/>
                          <a:ea typeface="华文中宋" panose="02010600040101010101" pitchFamily="2" charset="-122"/>
                        </a:rPr>
                        <a:t>二大党章</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b="1" spc="300" baseline="0" dirty="0">
                          <a:solidFill>
                            <a:schemeClr val="tx1"/>
                          </a:solidFill>
                          <a:latin typeface="Times New Roman" panose="02020603050405020304" pitchFamily="18" charset="0"/>
                          <a:ea typeface="华文中宋" panose="02010600040101010101" pitchFamily="2" charset="-122"/>
                        </a:rPr>
                        <a:t>五大党章</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b="1" spc="300" baseline="0" dirty="0">
                          <a:solidFill>
                            <a:schemeClr val="tx1"/>
                          </a:solidFill>
                          <a:latin typeface="Times New Roman" panose="02020603050405020304" pitchFamily="18" charset="0"/>
                          <a:ea typeface="华文中宋" panose="02010600040101010101" pitchFamily="2" charset="-122"/>
                        </a:rPr>
                        <a:t>七大党章</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b="1" spc="300" baseline="0" dirty="0">
                          <a:solidFill>
                            <a:schemeClr val="tx1"/>
                          </a:solidFill>
                          <a:latin typeface="Times New Roman" panose="02020603050405020304" pitchFamily="18" charset="0"/>
                          <a:ea typeface="华文中宋" panose="02010600040101010101" pitchFamily="2" charset="-122"/>
                        </a:rPr>
                        <a:t>十二大党章</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b="1" spc="300" baseline="0" dirty="0">
                          <a:solidFill>
                            <a:schemeClr val="tx1"/>
                          </a:solidFill>
                          <a:latin typeface="Times New Roman" panose="02020603050405020304" pitchFamily="18" charset="0"/>
                          <a:ea typeface="华文中宋" panose="02010600040101010101" pitchFamily="2" charset="-122"/>
                        </a:rPr>
                        <a:t>十六大党章</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304450">
                <a:tc>
                  <a:txBody>
                    <a:bodyPr/>
                    <a:lstStyle/>
                    <a:p>
                      <a:pPr algn="ctr"/>
                      <a:r>
                        <a:rPr lang="zh-CN" altLang="en-US" sz="2400" b="1" baseline="0" dirty="0">
                          <a:solidFill>
                            <a:schemeClr val="accent1"/>
                          </a:solidFill>
                          <a:latin typeface="Times New Roman" panose="02020603050405020304" pitchFamily="18" charset="0"/>
                          <a:ea typeface="华文中宋" panose="02010600040101010101" pitchFamily="2" charset="-122"/>
                        </a:rPr>
                        <a:t>意  义</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20000"/>
                        </a:lnSpc>
                      </a:pPr>
                      <a:r>
                        <a:rPr lang="zh-CN" altLang="en-US" baseline="0" dirty="0">
                          <a:solidFill>
                            <a:schemeClr val="tx1"/>
                          </a:solidFill>
                          <a:latin typeface="Times New Roman" panose="02020603050405020304" pitchFamily="18" charset="0"/>
                          <a:ea typeface="华文中宋" panose="02010600040101010101" pitchFamily="2" charset="-122"/>
                        </a:rPr>
                        <a:t>第一个正式</a:t>
                      </a:r>
                    </a:p>
                    <a:p>
                      <a:pPr algn="ctr">
                        <a:lnSpc>
                          <a:spcPct val="120000"/>
                        </a:lnSpc>
                      </a:pPr>
                      <a:r>
                        <a:rPr lang="en-US" altLang="zh-CN" baseline="0" dirty="0">
                          <a:solidFill>
                            <a:schemeClr val="tx1"/>
                          </a:solidFill>
                          <a:latin typeface="Times New Roman" panose="02020603050405020304" pitchFamily="18" charset="0"/>
                          <a:ea typeface="华文中宋" panose="02010600040101010101" pitchFamily="2" charset="-122"/>
                        </a:rPr>
                        <a:t>《</a:t>
                      </a:r>
                      <a:r>
                        <a:rPr lang="zh-CN" altLang="en-US" baseline="0" dirty="0">
                          <a:solidFill>
                            <a:schemeClr val="tx1"/>
                          </a:solidFill>
                          <a:latin typeface="Times New Roman" panose="02020603050405020304" pitchFamily="18" charset="0"/>
                          <a:ea typeface="华文中宋" panose="02010600040101010101" pitchFamily="2" charset="-122"/>
                        </a:rPr>
                        <a:t>党章</a:t>
                      </a:r>
                      <a:r>
                        <a:rPr lang="en-US" altLang="zh-CN" baseline="0" dirty="0">
                          <a:solidFill>
                            <a:schemeClr val="tx1"/>
                          </a:solidFill>
                          <a:latin typeface="Times New Roman" panose="02020603050405020304" pitchFamily="18" charset="0"/>
                          <a:ea typeface="华文中宋" panose="02010600040101010101" pitchFamily="2" charset="-122"/>
                        </a:rPr>
                        <a:t>》</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lnSpc>
                          <a:spcPct val="120000"/>
                        </a:lnSpc>
                      </a:pPr>
                      <a:r>
                        <a:rPr lang="zh-CN" altLang="en-US" sz="1800" kern="1200" baseline="0" dirty="0">
                          <a:solidFill>
                            <a:schemeClr val="tx1"/>
                          </a:solidFill>
                          <a:latin typeface="Times New Roman" panose="02020603050405020304" pitchFamily="18" charset="0"/>
                          <a:ea typeface="华文中宋" panose="02010600040101010101" pitchFamily="2" charset="-122"/>
                          <a:cs typeface="+mn-cs"/>
                        </a:rPr>
                        <a:t>确立中国共产党的政党体制</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lnSpc>
                          <a:spcPct val="120000"/>
                        </a:lnSpc>
                      </a:pPr>
                      <a:r>
                        <a:rPr lang="zh-CN" altLang="en-US" sz="1800" kern="1200" baseline="0" dirty="0">
                          <a:solidFill>
                            <a:schemeClr val="tx1"/>
                          </a:solidFill>
                          <a:latin typeface="Times New Roman" panose="02020603050405020304" pitchFamily="18" charset="0"/>
                          <a:ea typeface="华文中宋" panose="02010600040101010101" pitchFamily="2" charset="-122"/>
                          <a:cs typeface="+mn-cs"/>
                        </a:rPr>
                        <a:t>确立指导思想即毛泽东思想</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lnSpc>
                          <a:spcPct val="120000"/>
                        </a:lnSpc>
                      </a:pPr>
                      <a:r>
                        <a:rPr lang="zh-CN" altLang="en-US" sz="1800" kern="1200" baseline="0" dirty="0">
                          <a:solidFill>
                            <a:schemeClr val="tx1"/>
                          </a:solidFill>
                          <a:latin typeface="Times New Roman" panose="02020603050405020304" pitchFamily="18" charset="0"/>
                          <a:ea typeface="华文中宋" panose="02010600040101010101" pitchFamily="2" charset="-122"/>
                          <a:cs typeface="+mn-cs"/>
                        </a:rPr>
                        <a:t>走上依章建</a:t>
                      </a:r>
                    </a:p>
                    <a:p>
                      <a:pPr marL="0" algn="ctr" defTabSz="914400" rtl="0" eaLnBrk="1" latinLnBrk="0" hangingPunct="1">
                        <a:lnSpc>
                          <a:spcPct val="120000"/>
                        </a:lnSpc>
                      </a:pPr>
                      <a:r>
                        <a:rPr lang="zh-CN" altLang="en-US" sz="1800" kern="1200" baseline="0" dirty="0">
                          <a:solidFill>
                            <a:schemeClr val="tx1"/>
                          </a:solidFill>
                          <a:latin typeface="Times New Roman" panose="02020603050405020304" pitchFamily="18" charset="0"/>
                          <a:ea typeface="华文中宋" panose="02010600040101010101" pitchFamily="2" charset="-122"/>
                          <a:cs typeface="+mn-cs"/>
                        </a:rPr>
                        <a:t>党发展道路</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lnSpc>
                          <a:spcPct val="120000"/>
                        </a:lnSpc>
                      </a:pPr>
                      <a:r>
                        <a:rPr lang="zh-CN" altLang="en-US" sz="1800" kern="1200" baseline="0" dirty="0">
                          <a:solidFill>
                            <a:schemeClr val="tx1"/>
                          </a:solidFill>
                          <a:latin typeface="Times New Roman" panose="02020603050405020304" pitchFamily="18" charset="0"/>
                          <a:ea typeface="华文中宋" panose="02010600040101010101" pitchFamily="2" charset="-122"/>
                          <a:cs typeface="+mn-cs"/>
                        </a:rPr>
                        <a:t>确立党的根本属性</a:t>
                      </a:r>
                      <a:r>
                        <a:rPr lang="en-US" altLang="zh-CN" sz="1800" kern="1200" baseline="0" dirty="0">
                          <a:solidFill>
                            <a:schemeClr val="tx1"/>
                          </a:solidFill>
                          <a:latin typeface="Times New Roman" panose="02020603050405020304" pitchFamily="18" charset="0"/>
                          <a:ea typeface="华文中宋" panose="02010600040101010101" pitchFamily="2" charset="-122"/>
                          <a:cs typeface="+mn-cs"/>
                        </a:rPr>
                        <a:t>1-2-3</a:t>
                      </a:r>
                      <a:r>
                        <a:rPr lang="zh-CN" altLang="en-US" sz="1800" kern="1200" baseline="0" dirty="0">
                          <a:solidFill>
                            <a:schemeClr val="tx1"/>
                          </a:solidFill>
                          <a:latin typeface="Times New Roman" panose="02020603050405020304" pitchFamily="18" charset="0"/>
                          <a:ea typeface="华文中宋" panose="02010600040101010101" pitchFamily="2" charset="-122"/>
                          <a:cs typeface="+mn-cs"/>
                        </a:rPr>
                        <a:t>结构</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7256908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750884" y="176805"/>
            <a:ext cx="2151380" cy="52197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800" b="0"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二十大党章</a:t>
            </a:r>
          </a:p>
        </p:txBody>
      </p:sp>
      <p:sp>
        <p:nvSpPr>
          <p:cNvPr id="10" name="矩形 9"/>
          <p:cNvSpPr>
            <a:spLocks noChangeArrowheads="1"/>
          </p:cNvSpPr>
          <p:nvPr/>
        </p:nvSpPr>
        <p:spPr bwMode="auto">
          <a:xfrm>
            <a:off x="7105029" y="2625542"/>
            <a:ext cx="4803435" cy="1543066"/>
          </a:xfrm>
          <a:prstGeom prst="rect">
            <a:avLst/>
          </a:prstGeom>
          <a:noFill/>
          <a:extLst>
            <a:ext uri="{909E8E84-426E-40DD-AFC4-6F175D3DCCD1}">
              <a14:hiddenFill xmlns:a14="http://schemas.microsoft.com/office/drawing/2010/main">
                <a:solidFill>
                  <a:srgbClr val="FFFFFF"/>
                </a:solidFill>
              </a14:hiddenFill>
            </a:ext>
          </a:extLst>
        </p:spPr>
        <p:txBody>
          <a:bodyPr wrap="square" lIns="96000" tIns="0" rIns="96000" bIns="240000" rtlCol="0">
            <a:noAutofit/>
          </a:bodyPr>
          <a:lstStyle>
            <a:lvl1pPr>
              <a:defRPr>
                <a:solidFill>
                  <a:schemeClr val="tx1"/>
                </a:solidFill>
                <a:latin typeface="Franklin Gothic Book" panose="020B0503020102020204" pitchFamily="34" charset="0"/>
                <a:ea typeface="宋体" panose="02010600030101010101" pitchFamily="2" charset="-122"/>
              </a:defRPr>
            </a:lvl1pPr>
            <a:lvl2pPr>
              <a:defRPr>
                <a:solidFill>
                  <a:schemeClr val="tx1"/>
                </a:solidFill>
                <a:latin typeface="Franklin Gothic Book" panose="020B0503020102020204" pitchFamily="34" charset="0"/>
                <a:ea typeface="宋体" panose="02010600030101010101" pitchFamily="2" charset="-122"/>
              </a:defRPr>
            </a:lvl2pPr>
            <a:lvl3pPr>
              <a:defRPr>
                <a:solidFill>
                  <a:schemeClr val="tx1"/>
                </a:solidFill>
                <a:latin typeface="Franklin Gothic Book" panose="020B0503020102020204" pitchFamily="34" charset="0"/>
                <a:ea typeface="宋体" panose="02010600030101010101" pitchFamily="2" charset="-122"/>
              </a:defRPr>
            </a:lvl3pPr>
            <a:lvl4pPr>
              <a:defRPr>
                <a:solidFill>
                  <a:schemeClr val="tx1"/>
                </a:solidFill>
                <a:latin typeface="Franklin Gothic Book" panose="020B0503020102020204" pitchFamily="34" charset="0"/>
                <a:ea typeface="宋体" panose="02010600030101010101" pitchFamily="2" charset="-122"/>
              </a:defRPr>
            </a:lvl4pPr>
            <a:lvl5pPr>
              <a:defRPr>
                <a:solidFill>
                  <a:schemeClr val="tx1"/>
                </a:solidFill>
                <a:latin typeface="Franklin Gothic Book" panose="020B0503020102020204" pitchFamily="34" charset="0"/>
                <a:ea typeface="宋体" panose="02010600030101010101" pitchFamily="2" charset="-122"/>
              </a:defRPr>
            </a:lvl5pPr>
            <a:lvl6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6pPr>
            <a:lvl7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7pPr>
            <a:lvl8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8pPr>
            <a:lvl9pPr defTabSz="913130"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9pPr>
          </a:lstStyle>
          <a:p>
            <a:pPr marL="0" marR="0" lvl="0" indent="0" algn="l" defTabSz="914400" rtl="0" eaLnBrk="1" fontAlgn="auto" latinLnBrk="0" hangingPunct="1">
              <a:lnSpc>
                <a:spcPts val="3900"/>
              </a:lnSpc>
              <a:spcBef>
                <a:spcPts val="600"/>
              </a:spcBef>
              <a:spcAft>
                <a:spcPts val="0"/>
              </a:spcAft>
              <a:buClrTx/>
              <a:buSzTx/>
              <a:buFontTx/>
              <a:buNone/>
              <a:tabLst/>
              <a:defRPr/>
            </a:pPr>
            <a:r>
              <a:rPr kumimoji="0" lang="zh-CN" altLang="en-US" sz="2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cs"/>
              </a:rPr>
              <a:t>       中</a:t>
            </a: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国共产党第二十次全国代表大会部分修改</a:t>
            </a:r>
            <a:r>
              <a:rPr kumimoji="0" lang="en-US" altLang="zh-CN"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a:t>
            </a: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中国共产党章程</a:t>
            </a:r>
            <a:r>
              <a:rPr kumimoji="0" lang="en-US" altLang="zh-CN"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a:t>
            </a: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通过。</a:t>
            </a:r>
          </a:p>
        </p:txBody>
      </p:sp>
      <p:grpSp>
        <p:nvGrpSpPr>
          <p:cNvPr id="2" name="组合 1"/>
          <p:cNvGrpSpPr/>
          <p:nvPr/>
        </p:nvGrpSpPr>
        <p:grpSpPr>
          <a:xfrm>
            <a:off x="659219" y="1493448"/>
            <a:ext cx="5922334" cy="4268919"/>
            <a:chOff x="393405" y="1440285"/>
            <a:chExt cx="5922334" cy="4268919"/>
          </a:xfrm>
        </p:grpSpPr>
        <p:sp>
          <p:nvSpPr>
            <p:cNvPr id="4" name="矩形 3"/>
            <p:cNvSpPr/>
            <p:nvPr/>
          </p:nvSpPr>
          <p:spPr>
            <a:xfrm>
              <a:off x="2185021" y="5247539"/>
              <a:ext cx="2339102"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2022</a:t>
              </a: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年</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10</a:t>
              </a: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月</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22</a:t>
              </a: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cs"/>
                </a:rPr>
                <a:t>日</a:t>
              </a:r>
              <a:endParaRPr kumimoji="0" lang="zh-CN" altLang="en-US" sz="24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pic>
          <p:nvPicPr>
            <p:cNvPr id="100" name="图片 99"/>
            <p:cNvPicPr/>
            <p:nvPr/>
          </p:nvPicPr>
          <p:blipFill>
            <a:blip r:embed="rId3"/>
            <a:srcRect l="17929"/>
            <a:stretch>
              <a:fillRect/>
            </a:stretch>
          </p:blipFill>
          <p:spPr>
            <a:xfrm>
              <a:off x="393405" y="1440285"/>
              <a:ext cx="5922334" cy="3807254"/>
            </a:xfrm>
            <a:prstGeom prst="rect">
              <a:avLst/>
            </a:prstGeom>
            <a:noFill/>
            <a:ln w="9525">
              <a:noFill/>
            </a:ln>
          </p:spPr>
        </p:pic>
      </p:grpSp>
    </p:spTree>
    <p:extLst>
      <p:ext uri="{BB962C8B-B14F-4D97-AF65-F5344CB8AC3E}">
        <p14:creationId xmlns:p14="http://schemas.microsoft.com/office/powerpoint/2010/main" val="3657711627"/>
      </p:ext>
    </p:extLst>
  </p:cSld>
  <p:clrMapOvr>
    <a:masterClrMapping/>
  </p:clrMapOvr>
  <mc:AlternateContent xmlns:mc="http://schemas.openxmlformats.org/markup-compatibility/2006" xmlns:p14="http://schemas.microsoft.com/office/powerpoint/2010/main">
    <mc:Choice Requires="p14">
      <p:transition spd="slow" p14:dur="800" advClick="0" advTm="0">
        <p:circle/>
      </p:transition>
    </mc:Choice>
    <mc:Fallback xmlns="">
      <p:transition spd="slow" advClick="0"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750"/>
                            </p:stCondLst>
                            <p:childTnLst>
                              <p:par>
                                <p:cTn id="9" presetID="14" presetClass="entr" presetSubtype="10" fill="hold" grpId="0" nodeType="afterEffect">
                                  <p:stCondLst>
                                    <p:cond delay="0"/>
                                  </p:stCondLst>
                                  <p:iterate type="lt">
                                    <p:tmPct val="30000"/>
                                  </p:iterate>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p:cNvSpPr>
            <a:spLocks noChangeArrowheads="1"/>
          </p:cNvSpPr>
          <p:nvPr/>
        </p:nvSpPr>
        <p:spPr bwMode="auto">
          <a:xfrm>
            <a:off x="5078732" y="3794963"/>
            <a:ext cx="2034532" cy="110799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6600" b="1" i="0" u="none" strike="noStrike" kern="1200" cap="none" spc="6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总纲</a:t>
            </a:r>
          </a:p>
        </p:txBody>
      </p:sp>
      <p:grpSp>
        <p:nvGrpSpPr>
          <p:cNvPr id="7" name="组合 6"/>
          <p:cNvGrpSpPr/>
          <p:nvPr/>
        </p:nvGrpSpPr>
        <p:grpSpPr>
          <a:xfrm>
            <a:off x="4346205" y="2611775"/>
            <a:ext cx="3499588" cy="810999"/>
            <a:chOff x="4737100" y="3094622"/>
            <a:chExt cx="2717800" cy="454052"/>
          </a:xfrm>
        </p:grpSpPr>
        <p:sp>
          <p:nvSpPr>
            <p:cNvPr id="44" name="圆角矩形 43"/>
            <p:cNvSpPr/>
            <p:nvPr/>
          </p:nvSpPr>
          <p:spPr>
            <a:xfrm>
              <a:off x="4737100" y="3094623"/>
              <a:ext cx="2717800" cy="45405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5" name="Rectangle 5"/>
            <p:cNvSpPr>
              <a:spLocks noChangeArrowheads="1"/>
            </p:cNvSpPr>
            <p:nvPr/>
          </p:nvSpPr>
          <p:spPr bwMode="auto">
            <a:xfrm>
              <a:off x="5108046" y="3094622"/>
              <a:ext cx="1975908" cy="39632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4000" b="1" i="0" u="none" strike="noStrike" kern="1200" cap="none" spc="600" normalizeH="0" noProof="0" dirty="0">
                  <a:ln cmpd="sng">
                    <a:noFill/>
                    <a:prstDash val="solid"/>
                  </a:ln>
                  <a:solidFill>
                    <a:srgbClr val="F7F0E5"/>
                  </a:solidFill>
                  <a:effectLst/>
                  <a:uLnTx/>
                  <a:uFillTx/>
                  <a:latin typeface="Times New Roman" panose="02020603050405020304" pitchFamily="18" charset="0"/>
                  <a:ea typeface="华文中宋" panose="02010600040101010101" pitchFamily="2" charset="-122"/>
                  <a:cs typeface="+mn-cs"/>
                </a:rPr>
                <a:t>第四部分</a:t>
              </a:r>
            </a:p>
          </p:txBody>
        </p:sp>
      </p:grpSp>
      <p:grpSp>
        <p:nvGrpSpPr>
          <p:cNvPr id="43" name="组合 42"/>
          <p:cNvGrpSpPr/>
          <p:nvPr/>
        </p:nvGrpSpPr>
        <p:grpSpPr>
          <a:xfrm>
            <a:off x="5327653" y="1136597"/>
            <a:ext cx="1536692" cy="1260931"/>
            <a:chOff x="8675488" y="1248353"/>
            <a:chExt cx="1343424" cy="1200479"/>
          </a:xfrm>
        </p:grpSpPr>
        <p:sp>
          <p:nvSpPr>
            <p:cNvPr id="60" name="Freeform 29"/>
            <p:cNvSpPr/>
            <p:nvPr/>
          </p:nvSpPr>
          <p:spPr bwMode="auto">
            <a:xfrm>
              <a:off x="8675488" y="1248353"/>
              <a:ext cx="1343424" cy="120047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chemeClr val="accent1">
                    <a:lumMod val="90000"/>
                    <a:lumOff val="10000"/>
                  </a:schemeClr>
                </a:gs>
                <a:gs pos="100000">
                  <a:schemeClr val="accent1"/>
                </a:gs>
              </a:gsLst>
              <a:lin ang="5400000" scaled="1"/>
            </a:gradFill>
            <a:ln>
              <a:noFill/>
            </a:ln>
            <a:effectLst>
              <a:outerShdw blurRad="139700" dist="76200" dir="2700000" algn="t" rotWithShape="0">
                <a:schemeClr val="accent1">
                  <a:lumMod val="50000"/>
                  <a:alpha val="68000"/>
                </a:schemeClr>
              </a:outerShdw>
              <a:softEdge rad="1270000"/>
            </a:effectLst>
            <a:scene3d>
              <a:camera prst="orthographicFront"/>
              <a:lightRig rig="threePt" dir="t"/>
            </a:scene3d>
            <a:sp3d>
              <a:bevelT w="12700" h="6350"/>
            </a:sp3d>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sp>
          <p:nvSpPr>
            <p:cNvPr id="61" name="任意多边形 60"/>
            <p:cNvSpPr/>
            <p:nvPr/>
          </p:nvSpPr>
          <p:spPr bwMode="auto">
            <a:xfrm>
              <a:off x="8710504" y="1258883"/>
              <a:ext cx="1111283" cy="901422"/>
            </a:xfrm>
            <a:custGeom>
              <a:avLst/>
              <a:gdLst>
                <a:gd name="connsiteX0" fmla="*/ 90753 w 1111283"/>
                <a:gd name="connsiteY0" fmla="*/ 768352 h 901422"/>
                <a:gd name="connsiteX1" fmla="*/ 164076 w 1111283"/>
                <a:gd name="connsiteY1" fmla="*/ 833897 h 901422"/>
                <a:gd name="connsiteX2" fmla="*/ 173165 w 1111283"/>
                <a:gd name="connsiteY2" fmla="*/ 839795 h 901422"/>
                <a:gd name="connsiteX3" fmla="*/ 34911 w 1111283"/>
                <a:gd name="connsiteY3" fmla="*/ 899241 h 901422"/>
                <a:gd name="connsiteX4" fmla="*/ 30663 w 1111283"/>
                <a:gd name="connsiteY4" fmla="*/ 901422 h 901422"/>
                <a:gd name="connsiteX5" fmla="*/ 0 w 1111283"/>
                <a:gd name="connsiteY5" fmla="*/ 859103 h 901422"/>
                <a:gd name="connsiteX6" fmla="*/ 90753 w 1111283"/>
                <a:gd name="connsiteY6" fmla="*/ 768352 h 901422"/>
                <a:gd name="connsiteX7" fmla="*/ 538799 w 1111283"/>
                <a:gd name="connsiteY7" fmla="*/ 143103 h 901422"/>
                <a:gd name="connsiteX8" fmla="*/ 628122 w 1111283"/>
                <a:gd name="connsiteY8" fmla="*/ 231710 h 901422"/>
                <a:gd name="connsiteX9" fmla="*/ 485205 w 1111283"/>
                <a:gd name="connsiteY9" fmla="*/ 375338 h 901422"/>
                <a:gd name="connsiteX10" fmla="*/ 736531 w 1111283"/>
                <a:gd name="connsiteY10" fmla="*/ 627617 h 901422"/>
                <a:gd name="connsiteX11" fmla="*/ 788814 w 1111283"/>
                <a:gd name="connsiteY11" fmla="*/ 680098 h 901422"/>
                <a:gd name="connsiteX12" fmla="*/ 675107 w 1111283"/>
                <a:gd name="connsiteY12" fmla="*/ 699970 h 901422"/>
                <a:gd name="connsiteX13" fmla="*/ 550570 w 1111283"/>
                <a:gd name="connsiteY13" fmla="*/ 727960 h 901422"/>
                <a:gd name="connsiteX14" fmla="*/ 515505 w 1111283"/>
                <a:gd name="connsiteY14" fmla="*/ 692895 h 901422"/>
                <a:gd name="connsiteX15" fmla="*/ 341573 w 1111283"/>
                <a:gd name="connsiteY15" fmla="*/ 518967 h 901422"/>
                <a:gd name="connsiteX16" fmla="*/ 233670 w 1111283"/>
                <a:gd name="connsiteY16" fmla="*/ 625438 h 901422"/>
                <a:gd name="connsiteX17" fmla="*/ 72173 w 1111283"/>
                <a:gd name="connsiteY17" fmla="*/ 465374 h 901422"/>
                <a:gd name="connsiteX18" fmla="*/ 357294 w 1111283"/>
                <a:gd name="connsiteY18" fmla="*/ 180260 h 901422"/>
                <a:gd name="connsiteX19" fmla="*/ 538799 w 1111283"/>
                <a:gd name="connsiteY19" fmla="*/ 143103 h 901422"/>
                <a:gd name="connsiteX20" fmla="*/ 538799 w 1111283"/>
                <a:gd name="connsiteY20" fmla="*/ 189 h 901422"/>
                <a:gd name="connsiteX21" fmla="*/ 1111283 w 1111283"/>
                <a:gd name="connsiteY21" fmla="*/ 560903 h 901422"/>
                <a:gd name="connsiteX22" fmla="*/ 1105782 w 1111283"/>
                <a:gd name="connsiteY22" fmla="*/ 640866 h 901422"/>
                <a:gd name="connsiteX23" fmla="*/ 1050391 w 1111283"/>
                <a:gd name="connsiteY23" fmla="*/ 644213 h 901422"/>
                <a:gd name="connsiteX24" fmla="*/ 894487 w 1111283"/>
                <a:gd name="connsiteY24" fmla="*/ 663259 h 901422"/>
                <a:gd name="connsiteX25" fmla="*/ 902790 w 1111283"/>
                <a:gd name="connsiteY25" fmla="*/ 641685 h 901422"/>
                <a:gd name="connsiteX26" fmla="*/ 538799 w 1111283"/>
                <a:gd name="connsiteY26" fmla="*/ 189 h 90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1283" h="901422">
                  <a:moveTo>
                    <a:pt x="90753" y="768352"/>
                  </a:moveTo>
                  <a:cubicBezTo>
                    <a:pt x="114245" y="792737"/>
                    <a:pt x="138775" y="814565"/>
                    <a:pt x="164076" y="833897"/>
                  </a:cubicBezTo>
                  <a:lnTo>
                    <a:pt x="173165" y="839795"/>
                  </a:lnTo>
                  <a:lnTo>
                    <a:pt x="34911" y="899241"/>
                  </a:lnTo>
                  <a:lnTo>
                    <a:pt x="30663" y="901422"/>
                  </a:lnTo>
                  <a:lnTo>
                    <a:pt x="0" y="859103"/>
                  </a:lnTo>
                  <a:cubicBezTo>
                    <a:pt x="0" y="859103"/>
                    <a:pt x="0" y="859103"/>
                    <a:pt x="90753" y="768352"/>
                  </a:cubicBezTo>
                  <a:close/>
                  <a:moveTo>
                    <a:pt x="538799" y="143103"/>
                  </a:moveTo>
                  <a:cubicBezTo>
                    <a:pt x="538799" y="143103"/>
                    <a:pt x="538799" y="143103"/>
                    <a:pt x="628122" y="231710"/>
                  </a:cubicBezTo>
                  <a:cubicBezTo>
                    <a:pt x="628122" y="231710"/>
                    <a:pt x="628122" y="231710"/>
                    <a:pt x="485205" y="375338"/>
                  </a:cubicBezTo>
                  <a:cubicBezTo>
                    <a:pt x="485205" y="375338"/>
                    <a:pt x="485205" y="375338"/>
                    <a:pt x="736531" y="627617"/>
                  </a:cubicBezTo>
                  <a:lnTo>
                    <a:pt x="788814" y="680098"/>
                  </a:lnTo>
                  <a:lnTo>
                    <a:pt x="675107" y="699970"/>
                  </a:lnTo>
                  <a:lnTo>
                    <a:pt x="550570" y="727960"/>
                  </a:lnTo>
                  <a:lnTo>
                    <a:pt x="515505" y="692895"/>
                  </a:lnTo>
                  <a:cubicBezTo>
                    <a:pt x="469068" y="646459"/>
                    <a:pt x="411915" y="589308"/>
                    <a:pt x="341573" y="518967"/>
                  </a:cubicBezTo>
                  <a:cubicBezTo>
                    <a:pt x="341573" y="518967"/>
                    <a:pt x="341573" y="518967"/>
                    <a:pt x="233670" y="625438"/>
                  </a:cubicBezTo>
                  <a:cubicBezTo>
                    <a:pt x="233670" y="625438"/>
                    <a:pt x="233670" y="625438"/>
                    <a:pt x="72173" y="465374"/>
                  </a:cubicBezTo>
                  <a:cubicBezTo>
                    <a:pt x="72173" y="465374"/>
                    <a:pt x="72173" y="465374"/>
                    <a:pt x="357294" y="180260"/>
                  </a:cubicBezTo>
                  <a:cubicBezTo>
                    <a:pt x="410173" y="201698"/>
                    <a:pt x="488778" y="190979"/>
                    <a:pt x="538799" y="143103"/>
                  </a:cubicBezTo>
                  <a:close/>
                  <a:moveTo>
                    <a:pt x="538799" y="189"/>
                  </a:moveTo>
                  <a:cubicBezTo>
                    <a:pt x="812128" y="-7850"/>
                    <a:pt x="1108369" y="242562"/>
                    <a:pt x="1111283" y="560903"/>
                  </a:cubicBezTo>
                  <a:lnTo>
                    <a:pt x="1105782" y="640866"/>
                  </a:lnTo>
                  <a:lnTo>
                    <a:pt x="1050391" y="644213"/>
                  </a:lnTo>
                  <a:lnTo>
                    <a:pt x="894487" y="663259"/>
                  </a:lnTo>
                  <a:lnTo>
                    <a:pt x="902790" y="641685"/>
                  </a:lnTo>
                  <a:cubicBezTo>
                    <a:pt x="967339" y="380028"/>
                    <a:pt x="797658" y="97102"/>
                    <a:pt x="538799" y="189"/>
                  </a:cubicBezTo>
                  <a:close/>
                </a:path>
              </a:pathLst>
            </a:custGeom>
            <a:gradFill>
              <a:gsLst>
                <a:gs pos="0">
                  <a:schemeClr val="bg1">
                    <a:alpha val="50000"/>
                  </a:schemeClr>
                </a:gs>
                <a:gs pos="100000">
                  <a:schemeClr val="bg1">
                    <a:alpha val="20000"/>
                  </a:schemeClr>
                </a:gs>
              </a:gsLst>
              <a:lin ang="4800000" scaled="0"/>
            </a:gradFill>
            <a:ln>
              <a:noFill/>
            </a:ln>
          </p:spPr>
          <p:txBody>
            <a:bodyPr vert="horz" wrap="square" lIns="91440" tIns="45720" rIns="91440" bIns="45720" numCol="1" anchor="t" anchorCtr="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grpSp>
    </p:spTree>
    <p:extLst>
      <p:ext uri="{BB962C8B-B14F-4D97-AF65-F5344CB8AC3E}">
        <p14:creationId xmlns:p14="http://schemas.microsoft.com/office/powerpoint/2010/main" val="357984301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34950" y="92543"/>
            <a:ext cx="1980029"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党的性质</a:t>
            </a:r>
          </a:p>
        </p:txBody>
      </p:sp>
      <p:sp>
        <p:nvSpPr>
          <p:cNvPr id="12" name="矩形 11"/>
          <p:cNvSpPr/>
          <p:nvPr/>
        </p:nvSpPr>
        <p:spPr>
          <a:xfrm>
            <a:off x="1812731" y="3038065"/>
            <a:ext cx="2479846"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党的性质</a:t>
            </a:r>
          </a:p>
        </p:txBody>
      </p:sp>
      <p:sp>
        <p:nvSpPr>
          <p:cNvPr id="23" name="矩形 22"/>
          <p:cNvSpPr/>
          <p:nvPr/>
        </p:nvSpPr>
        <p:spPr>
          <a:xfrm>
            <a:off x="436889" y="3854740"/>
            <a:ext cx="5231530" cy="1772793"/>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党</a:t>
            </a: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第一自然段</a:t>
            </a:r>
            <a:r>
              <a:rPr kumimoji="0" lang="en-US" altLang="zh-CN"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从党的阶级性和先进性、党的地位和作用、党的根本宗旨、党的最高理想和最终目标四个方面，深刻阐明了党的性质。 </a:t>
            </a:r>
          </a:p>
        </p:txBody>
      </p:sp>
      <p:sp>
        <p:nvSpPr>
          <p:cNvPr id="25" name="任意多边形 24"/>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26" name="组合 25"/>
          <p:cNvGrpSpPr/>
          <p:nvPr/>
        </p:nvGrpSpPr>
        <p:grpSpPr>
          <a:xfrm>
            <a:off x="1308735" y="1761490"/>
            <a:ext cx="4150360" cy="937895"/>
            <a:chOff x="1864128" y="1741668"/>
            <a:chExt cx="4150518" cy="937822"/>
          </a:xfrm>
        </p:grpSpPr>
        <p:sp>
          <p:nvSpPr>
            <p:cNvPr id="27" name="TextBox 19"/>
            <p:cNvSpPr txBox="1"/>
            <p:nvPr/>
          </p:nvSpPr>
          <p:spPr>
            <a:xfrm>
              <a:off x="1974317" y="2365200"/>
              <a:ext cx="2369083" cy="269283"/>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0"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28" name="TextBox 20"/>
            <p:cNvSpPr txBox="1"/>
            <p:nvPr/>
          </p:nvSpPr>
          <p:spPr>
            <a:xfrm>
              <a:off x="1864128" y="1741668"/>
              <a:ext cx="2551053" cy="711926"/>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29" name="组合 28"/>
            <p:cNvGrpSpPr/>
            <p:nvPr/>
          </p:nvGrpSpPr>
          <p:grpSpPr>
            <a:xfrm>
              <a:off x="4480711" y="1774627"/>
              <a:ext cx="734747" cy="904863"/>
              <a:chOff x="7205985" y="2344820"/>
              <a:chExt cx="1567204" cy="1930058"/>
            </a:xfrm>
          </p:grpSpPr>
          <p:grpSp>
            <p:nvGrpSpPr>
              <p:cNvPr id="39" name="组合 38"/>
              <p:cNvGrpSpPr/>
              <p:nvPr/>
            </p:nvGrpSpPr>
            <p:grpSpPr>
              <a:xfrm>
                <a:off x="7205985" y="2491783"/>
                <a:ext cx="1567204" cy="1567202"/>
                <a:chOff x="4098675" y="1936897"/>
                <a:chExt cx="1175403" cy="1175401"/>
              </a:xfrm>
              <a:effectLst/>
            </p:grpSpPr>
            <p:sp>
              <p:nvSpPr>
                <p:cNvPr id="41" name="矩形 4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2" name="直接连接符 4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0"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30" name="组合 29"/>
            <p:cNvGrpSpPr/>
            <p:nvPr/>
          </p:nvGrpSpPr>
          <p:grpSpPr>
            <a:xfrm>
              <a:off x="5279899" y="1774627"/>
              <a:ext cx="734747" cy="904863"/>
              <a:chOff x="8910643" y="2344820"/>
              <a:chExt cx="1567204" cy="1930058"/>
            </a:xfrm>
          </p:grpSpPr>
          <p:grpSp>
            <p:nvGrpSpPr>
              <p:cNvPr id="34" name="组合 33"/>
              <p:cNvGrpSpPr/>
              <p:nvPr/>
            </p:nvGrpSpPr>
            <p:grpSpPr>
              <a:xfrm>
                <a:off x="8910643" y="2491783"/>
                <a:ext cx="1567204" cy="1567202"/>
                <a:chOff x="4098675" y="1936897"/>
                <a:chExt cx="1175403" cy="1175401"/>
              </a:xfrm>
              <a:effectLst/>
            </p:grpSpPr>
            <p:sp>
              <p:nvSpPr>
                <p:cNvPr id="36" name="矩形 3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37" name="直接连接符 3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grpSp>
        <p:nvGrpSpPr>
          <p:cNvPr id="55" name="组合 54"/>
          <p:cNvGrpSpPr/>
          <p:nvPr/>
        </p:nvGrpSpPr>
        <p:grpSpPr>
          <a:xfrm>
            <a:off x="6259418" y="1538587"/>
            <a:ext cx="5824763" cy="4362481"/>
            <a:chOff x="6731000" y="1816807"/>
            <a:chExt cx="5126038" cy="3432562"/>
          </a:xfrm>
        </p:grpSpPr>
        <p:sp>
          <p:nvSpPr>
            <p:cNvPr id="56" name="矩形 55"/>
            <p:cNvSpPr/>
            <p:nvPr/>
          </p:nvSpPr>
          <p:spPr>
            <a:xfrm>
              <a:off x="6819900" y="2646763"/>
              <a:ext cx="5037138" cy="2491740"/>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是中国工人阶级的先锋队，同时是中国人民和中华民族的先锋队，是中国特色社会主义事业的领导核心，代表中国先进生产力的发展要求，代表中国先进文化的前进方向，代表中国最广大人民的根本利益。</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党的最高理想和最终目标是：实现共产主义</a:t>
              </a:r>
            </a:p>
          </p:txBody>
        </p:sp>
        <p:sp>
          <p:nvSpPr>
            <p:cNvPr id="57" name="圆角矩形 56"/>
            <p:cNvSpPr/>
            <p:nvPr/>
          </p:nvSpPr>
          <p:spPr>
            <a:xfrm>
              <a:off x="6731000" y="2138781"/>
              <a:ext cx="5126037" cy="3110588"/>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58" name="组合 57"/>
            <p:cNvGrpSpPr/>
            <p:nvPr/>
          </p:nvGrpSpPr>
          <p:grpSpPr>
            <a:xfrm>
              <a:off x="7298047" y="1816807"/>
              <a:ext cx="3991943" cy="615855"/>
              <a:chOff x="7569527" y="2106684"/>
              <a:chExt cx="3331272" cy="474297"/>
            </a:xfrm>
          </p:grpSpPr>
          <p:sp>
            <p:nvSpPr>
              <p:cNvPr id="59" name="圆角矩形 58"/>
              <p:cNvSpPr/>
              <p:nvPr/>
            </p:nvSpPr>
            <p:spPr>
              <a:xfrm>
                <a:off x="7569527" y="2106684"/>
                <a:ext cx="3331272" cy="474297"/>
              </a:xfrm>
              <a:prstGeom prst="roundRect">
                <a:avLst>
                  <a:gd name="adj" fmla="val 120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60" name="矩形 59"/>
              <p:cNvSpPr/>
              <p:nvPr/>
            </p:nvSpPr>
            <p:spPr>
              <a:xfrm>
                <a:off x="7603698" y="2189760"/>
                <a:ext cx="3262928" cy="30814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两个先锋队</a:t>
                </a:r>
                <a:r>
                  <a:rPr kumimoji="0" lang="en-US" altLang="zh-CN"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a:t>
                </a:r>
                <a:r>
                  <a:rPr kumimoji="0" lang="zh-CN" altLang="en-US"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一个核心</a:t>
                </a:r>
                <a:r>
                  <a:rPr kumimoji="0" lang="en-US" altLang="zh-CN"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a:t>
                </a:r>
                <a:r>
                  <a:rPr kumimoji="0" lang="zh-CN" altLang="en-US"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三个代表</a:t>
                </a:r>
              </a:p>
            </p:txBody>
          </p:sp>
        </p:grpSp>
      </p:grpSp>
      <p:sp>
        <p:nvSpPr>
          <p:cNvPr id="2" name="文本框 1"/>
          <p:cNvSpPr txBox="1"/>
          <p:nvPr userDrawn="1"/>
        </p:nvSpPr>
        <p:spPr>
          <a:xfrm>
            <a:off x="11140440" y="6761480"/>
            <a:ext cx="969645" cy="7620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工图网</a:t>
            </a:r>
            <a:r>
              <a:rPr kumimoji="0" lang="en-US" altLang="zh-CN"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 www.900ppt.com</a:t>
            </a:r>
          </a:p>
        </p:txBody>
      </p:sp>
    </p:spTree>
    <p:extLst>
      <p:ext uri="{BB962C8B-B14F-4D97-AF65-F5344CB8AC3E}">
        <p14:creationId xmlns:p14="http://schemas.microsoft.com/office/powerpoint/2010/main" val="36100680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1750"/>
                            </p:stCondLst>
                            <p:childTnLst>
                              <p:par>
                                <p:cTn id="12" presetID="22" presetClass="entr" presetSubtype="1"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up)">
                                      <p:cBhvr>
                                        <p:cTn id="14" dur="500"/>
                                        <p:tgtEl>
                                          <p:spTgt spid="23"/>
                                        </p:tgtEl>
                                      </p:cBhvr>
                                    </p:animEffect>
                                  </p:childTnLst>
                                </p:cTn>
                              </p:par>
                            </p:childTnLst>
                          </p:cTn>
                        </p:par>
                        <p:par>
                          <p:cTn id="15" fill="hold">
                            <p:stCondLst>
                              <p:cond delay="2250"/>
                            </p:stCondLst>
                            <p:childTnLst>
                              <p:par>
                                <p:cTn id="16" presetID="16" presetClass="entr" presetSubtype="21" fill="hold"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barn(inVertical)">
                                      <p:cBhvr>
                                        <p:cTn id="18"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51037" y="90149"/>
            <a:ext cx="1980029"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行动指南</a:t>
            </a:r>
          </a:p>
        </p:txBody>
      </p:sp>
      <p:grpSp>
        <p:nvGrpSpPr>
          <p:cNvPr id="2" name="组合 1"/>
          <p:cNvGrpSpPr/>
          <p:nvPr/>
        </p:nvGrpSpPr>
        <p:grpSpPr>
          <a:xfrm>
            <a:off x="6451824" y="1582312"/>
            <a:ext cx="2763178" cy="662304"/>
            <a:chOff x="6819900" y="1611836"/>
            <a:chExt cx="2463469" cy="562092"/>
          </a:xfrm>
        </p:grpSpPr>
        <p:sp>
          <p:nvSpPr>
            <p:cNvPr id="14" name="矩形 13"/>
            <p:cNvSpPr/>
            <p:nvPr/>
          </p:nvSpPr>
          <p:spPr>
            <a:xfrm>
              <a:off x="6819900" y="1611836"/>
              <a:ext cx="2463469"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dirty="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5" name="矩形 14"/>
            <p:cNvSpPr/>
            <p:nvPr/>
          </p:nvSpPr>
          <p:spPr>
            <a:xfrm>
              <a:off x="7249034" y="1723605"/>
              <a:ext cx="1605202" cy="31344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马克思列宁主义</a:t>
              </a:r>
            </a:p>
          </p:txBody>
        </p:sp>
      </p:grpSp>
      <p:grpSp>
        <p:nvGrpSpPr>
          <p:cNvPr id="3" name="组合 2"/>
          <p:cNvGrpSpPr/>
          <p:nvPr/>
        </p:nvGrpSpPr>
        <p:grpSpPr>
          <a:xfrm>
            <a:off x="9024844" y="1582312"/>
            <a:ext cx="2763178" cy="662304"/>
            <a:chOff x="9392920" y="1611836"/>
            <a:chExt cx="2463469" cy="562092"/>
          </a:xfrm>
        </p:grpSpPr>
        <p:sp>
          <p:nvSpPr>
            <p:cNvPr id="16" name="矩形 15"/>
            <p:cNvSpPr/>
            <p:nvPr/>
          </p:nvSpPr>
          <p:spPr>
            <a:xfrm>
              <a:off x="9392920" y="1611836"/>
              <a:ext cx="2463469"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dirty="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7" name="矩形 16"/>
            <p:cNvSpPr/>
            <p:nvPr/>
          </p:nvSpPr>
          <p:spPr>
            <a:xfrm>
              <a:off x="9973929" y="1732035"/>
              <a:ext cx="1193612" cy="31344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毛泽东思想</a:t>
              </a:r>
            </a:p>
          </p:txBody>
        </p:sp>
      </p:grpSp>
      <p:grpSp>
        <p:nvGrpSpPr>
          <p:cNvPr id="10" name="组合 9"/>
          <p:cNvGrpSpPr/>
          <p:nvPr/>
        </p:nvGrpSpPr>
        <p:grpSpPr>
          <a:xfrm>
            <a:off x="6451824" y="2238666"/>
            <a:ext cx="2763178" cy="662304"/>
            <a:chOff x="6819900" y="2268190"/>
            <a:chExt cx="2463469" cy="562092"/>
          </a:xfrm>
        </p:grpSpPr>
        <p:sp>
          <p:nvSpPr>
            <p:cNvPr id="18" name="矩形 17"/>
            <p:cNvSpPr/>
            <p:nvPr/>
          </p:nvSpPr>
          <p:spPr>
            <a:xfrm>
              <a:off x="6819900" y="2268190"/>
              <a:ext cx="2463469"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dirty="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9" name="矩形 18"/>
            <p:cNvSpPr/>
            <p:nvPr/>
          </p:nvSpPr>
          <p:spPr>
            <a:xfrm>
              <a:off x="7463844" y="2379736"/>
              <a:ext cx="1193612" cy="31344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邓小平理论</a:t>
              </a:r>
            </a:p>
          </p:txBody>
        </p:sp>
      </p:grpSp>
      <p:grpSp>
        <p:nvGrpSpPr>
          <p:cNvPr id="4" name="组合 3"/>
          <p:cNvGrpSpPr/>
          <p:nvPr/>
        </p:nvGrpSpPr>
        <p:grpSpPr>
          <a:xfrm>
            <a:off x="9024844" y="2238666"/>
            <a:ext cx="2763178" cy="662304"/>
            <a:chOff x="9392920" y="2268190"/>
            <a:chExt cx="2463469" cy="562092"/>
          </a:xfrm>
        </p:grpSpPr>
        <p:sp>
          <p:nvSpPr>
            <p:cNvPr id="20" name="矩形 19"/>
            <p:cNvSpPr/>
            <p:nvPr/>
          </p:nvSpPr>
          <p:spPr>
            <a:xfrm>
              <a:off x="9392920" y="2268190"/>
              <a:ext cx="2463469"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dirty="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21" name="矩形 20"/>
            <p:cNvSpPr/>
            <p:nvPr/>
          </p:nvSpPr>
          <p:spPr>
            <a:xfrm>
              <a:off x="9751738" y="2300776"/>
              <a:ext cx="1810997" cy="31344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三个代表重要思想</a:t>
              </a:r>
            </a:p>
          </p:txBody>
        </p:sp>
      </p:grpSp>
      <p:grpSp>
        <p:nvGrpSpPr>
          <p:cNvPr id="11" name="组合 10"/>
          <p:cNvGrpSpPr/>
          <p:nvPr/>
        </p:nvGrpSpPr>
        <p:grpSpPr>
          <a:xfrm>
            <a:off x="6451303" y="2891934"/>
            <a:ext cx="2763178" cy="662304"/>
            <a:chOff x="6844552" y="2922785"/>
            <a:chExt cx="2463469" cy="562092"/>
          </a:xfrm>
        </p:grpSpPr>
        <p:sp>
          <p:nvSpPr>
            <p:cNvPr id="22" name="矩形 21"/>
            <p:cNvSpPr/>
            <p:nvPr/>
          </p:nvSpPr>
          <p:spPr>
            <a:xfrm>
              <a:off x="6844552" y="2922785"/>
              <a:ext cx="2463469"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dirty="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23" name="矩形 22"/>
            <p:cNvSpPr/>
            <p:nvPr/>
          </p:nvSpPr>
          <p:spPr>
            <a:xfrm>
              <a:off x="7454829" y="3042000"/>
              <a:ext cx="1193612" cy="31344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科学发展观</a:t>
              </a:r>
            </a:p>
          </p:txBody>
        </p:sp>
      </p:grpSp>
      <p:sp>
        <p:nvSpPr>
          <p:cNvPr id="24" name="矩形 23"/>
          <p:cNvSpPr/>
          <p:nvPr/>
        </p:nvSpPr>
        <p:spPr>
          <a:xfrm>
            <a:off x="2047040" y="3029017"/>
            <a:ext cx="2479846"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行动指南</a:t>
            </a:r>
          </a:p>
        </p:txBody>
      </p:sp>
      <p:sp>
        <p:nvSpPr>
          <p:cNvPr id="35" name="矩形 34"/>
          <p:cNvSpPr/>
          <p:nvPr/>
        </p:nvSpPr>
        <p:spPr>
          <a:xfrm>
            <a:off x="1198569" y="3957162"/>
            <a:ext cx="4176787" cy="1572738"/>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党</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第二至八自然段</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明确提出了党的行动指南，并用</a:t>
            </a:r>
            <a:r>
              <a:rPr kumimoji="0" lang="en-US" altLang="zh-CN"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6</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个自然段，分别做出了科学评价，阐明了我们党为什么必须坚持这一行动指南。</a:t>
            </a:r>
          </a:p>
        </p:txBody>
      </p:sp>
      <p:sp>
        <p:nvSpPr>
          <p:cNvPr id="37" name="任意多边形 36"/>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38" name="组合 37"/>
          <p:cNvGrpSpPr/>
          <p:nvPr/>
        </p:nvGrpSpPr>
        <p:grpSpPr>
          <a:xfrm>
            <a:off x="1320165" y="1761490"/>
            <a:ext cx="4150360" cy="937895"/>
            <a:chOff x="1864128" y="1741668"/>
            <a:chExt cx="4150518" cy="937822"/>
          </a:xfrm>
        </p:grpSpPr>
        <p:sp>
          <p:nvSpPr>
            <p:cNvPr id="39"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0"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40" name="TextBox 20"/>
            <p:cNvSpPr txBox="1"/>
            <p:nvPr/>
          </p:nvSpPr>
          <p:spPr>
            <a:xfrm>
              <a:off x="1864128" y="1741668"/>
              <a:ext cx="2551053" cy="75707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41" name="组合 40"/>
            <p:cNvGrpSpPr/>
            <p:nvPr/>
          </p:nvGrpSpPr>
          <p:grpSpPr>
            <a:xfrm>
              <a:off x="4480711" y="1774627"/>
              <a:ext cx="734747" cy="904863"/>
              <a:chOff x="7205985" y="2344820"/>
              <a:chExt cx="1567204" cy="1930058"/>
            </a:xfrm>
          </p:grpSpPr>
          <p:grpSp>
            <p:nvGrpSpPr>
              <p:cNvPr id="51" name="组合 50"/>
              <p:cNvGrpSpPr/>
              <p:nvPr/>
            </p:nvGrpSpPr>
            <p:grpSpPr>
              <a:xfrm>
                <a:off x="7205985" y="2491783"/>
                <a:ext cx="1567204" cy="1567202"/>
                <a:chOff x="4098675" y="1936897"/>
                <a:chExt cx="1175403" cy="1175401"/>
              </a:xfrm>
              <a:effectLst/>
            </p:grpSpPr>
            <p:sp>
              <p:nvSpPr>
                <p:cNvPr id="53" name="矩形 52"/>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54" name="直接连接符 53"/>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42" name="组合 41"/>
            <p:cNvGrpSpPr/>
            <p:nvPr/>
          </p:nvGrpSpPr>
          <p:grpSpPr>
            <a:xfrm>
              <a:off x="5279899" y="1774627"/>
              <a:ext cx="734747" cy="904863"/>
              <a:chOff x="8910643" y="2344820"/>
              <a:chExt cx="1567204" cy="1930058"/>
            </a:xfrm>
          </p:grpSpPr>
          <p:grpSp>
            <p:nvGrpSpPr>
              <p:cNvPr id="46" name="组合 45"/>
              <p:cNvGrpSpPr/>
              <p:nvPr/>
            </p:nvGrpSpPr>
            <p:grpSpPr>
              <a:xfrm>
                <a:off x="8910643" y="2491783"/>
                <a:ext cx="1567204" cy="1567202"/>
                <a:chOff x="4098675" y="1936897"/>
                <a:chExt cx="1175403" cy="1175401"/>
              </a:xfrm>
              <a:effectLst/>
            </p:grpSpPr>
            <p:sp>
              <p:nvSpPr>
                <p:cNvPr id="48" name="矩形 47"/>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9" name="直接连接符 48"/>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7"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sp>
        <p:nvSpPr>
          <p:cNvPr id="56" name="矩形 55"/>
          <p:cNvSpPr/>
          <p:nvPr/>
        </p:nvSpPr>
        <p:spPr>
          <a:xfrm>
            <a:off x="6647033" y="3941788"/>
            <a:ext cx="5001082" cy="169277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中</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国共产党以</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马克思列宁主义、毛泽东思想、邓小平理论、“三个代表”重要思想、科学发展观、习近平新时代中国特色社会主义思想</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作为自己的行动指南。</a:t>
            </a:r>
          </a:p>
        </p:txBody>
      </p:sp>
      <p:grpSp>
        <p:nvGrpSpPr>
          <p:cNvPr id="9" name="组合 8"/>
          <p:cNvGrpSpPr/>
          <p:nvPr/>
        </p:nvGrpSpPr>
        <p:grpSpPr>
          <a:xfrm>
            <a:off x="9024844" y="2859488"/>
            <a:ext cx="2763178" cy="694750"/>
            <a:chOff x="9392920" y="2897007"/>
            <a:chExt cx="2463469" cy="589629"/>
          </a:xfrm>
        </p:grpSpPr>
        <p:sp>
          <p:nvSpPr>
            <p:cNvPr id="57" name="矩形 56"/>
            <p:cNvSpPr/>
            <p:nvPr/>
          </p:nvSpPr>
          <p:spPr>
            <a:xfrm>
              <a:off x="9392920" y="2924544"/>
              <a:ext cx="2463469"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dirty="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58" name="矩形 57"/>
            <p:cNvSpPr/>
            <p:nvPr/>
          </p:nvSpPr>
          <p:spPr>
            <a:xfrm>
              <a:off x="9502338" y="2897007"/>
              <a:ext cx="2349989" cy="54853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noProof="0" dirty="0">
                  <a:ln>
                    <a:noFill/>
                  </a:ln>
                  <a:solidFill>
                    <a:srgbClr val="FEEEDE"/>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习近平新时代中国特色社会主义思想</a:t>
              </a:r>
            </a:p>
          </p:txBody>
        </p:sp>
      </p:grpSp>
    </p:spTree>
    <p:extLst>
      <p:ext uri="{BB962C8B-B14F-4D97-AF65-F5344CB8AC3E}">
        <p14:creationId xmlns:p14="http://schemas.microsoft.com/office/powerpoint/2010/main" val="154088579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24"/>
                                        </p:tgtEl>
                                        <p:attrNameLst>
                                          <p:attrName>style.visibility</p:attrName>
                                        </p:attrNameLst>
                                      </p:cBhvr>
                                      <p:to>
                                        <p:strVal val="visible"/>
                                      </p:to>
                                    </p:set>
                                  </p:childTnLst>
                                </p:cTn>
                              </p:par>
                            </p:childTnLst>
                          </p:cTn>
                        </p:par>
                        <p:par>
                          <p:cTn id="11" fill="hold">
                            <p:stCondLst>
                              <p:cond delay="1750"/>
                            </p:stCondLst>
                            <p:childTnLst>
                              <p:par>
                                <p:cTn id="12" presetID="22" presetClass="entr" presetSubtype="1"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up)">
                                      <p:cBhvr>
                                        <p:cTn id="14" dur="500"/>
                                        <p:tgtEl>
                                          <p:spTgt spid="35"/>
                                        </p:tgtEl>
                                      </p:cBhvr>
                                    </p:animEffect>
                                  </p:childTnLst>
                                </p:cTn>
                              </p:par>
                            </p:childTnLst>
                          </p:cTn>
                        </p:par>
                        <p:par>
                          <p:cTn id="15" fill="hold">
                            <p:stCondLst>
                              <p:cond delay="2250"/>
                            </p:stCondLst>
                            <p:childTnLst>
                              <p:par>
                                <p:cTn id="16" presetID="53" presetClass="entr" presetSubtype="16"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750" fill="hold"/>
                                        <p:tgtEl>
                                          <p:spTgt spid="2"/>
                                        </p:tgtEl>
                                        <p:attrNameLst>
                                          <p:attrName>ppt_w</p:attrName>
                                        </p:attrNameLst>
                                      </p:cBhvr>
                                      <p:tavLst>
                                        <p:tav tm="0">
                                          <p:val>
                                            <p:fltVal val="0"/>
                                          </p:val>
                                        </p:tav>
                                        <p:tav tm="100000">
                                          <p:val>
                                            <p:strVal val="#ppt_w"/>
                                          </p:val>
                                        </p:tav>
                                      </p:tavLst>
                                    </p:anim>
                                    <p:anim calcmode="lin" valueType="num">
                                      <p:cBhvr>
                                        <p:cTn id="19" dur="750" fill="hold"/>
                                        <p:tgtEl>
                                          <p:spTgt spid="2"/>
                                        </p:tgtEl>
                                        <p:attrNameLst>
                                          <p:attrName>ppt_h</p:attrName>
                                        </p:attrNameLst>
                                      </p:cBhvr>
                                      <p:tavLst>
                                        <p:tav tm="0">
                                          <p:val>
                                            <p:fltVal val="0"/>
                                          </p:val>
                                        </p:tav>
                                        <p:tav tm="100000">
                                          <p:val>
                                            <p:strVal val="#ppt_h"/>
                                          </p:val>
                                        </p:tav>
                                      </p:tavLst>
                                    </p:anim>
                                    <p:animEffect transition="in" filter="fade">
                                      <p:cBhvr>
                                        <p:cTn id="20" dur="750"/>
                                        <p:tgtEl>
                                          <p:spTgt spid="2"/>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750" fill="hold"/>
                                        <p:tgtEl>
                                          <p:spTgt spid="3"/>
                                        </p:tgtEl>
                                        <p:attrNameLst>
                                          <p:attrName>ppt_w</p:attrName>
                                        </p:attrNameLst>
                                      </p:cBhvr>
                                      <p:tavLst>
                                        <p:tav tm="0">
                                          <p:val>
                                            <p:fltVal val="0"/>
                                          </p:val>
                                        </p:tav>
                                        <p:tav tm="100000">
                                          <p:val>
                                            <p:strVal val="#ppt_w"/>
                                          </p:val>
                                        </p:tav>
                                      </p:tavLst>
                                    </p:anim>
                                    <p:anim calcmode="lin" valueType="num">
                                      <p:cBhvr>
                                        <p:cTn id="24" dur="750" fill="hold"/>
                                        <p:tgtEl>
                                          <p:spTgt spid="3"/>
                                        </p:tgtEl>
                                        <p:attrNameLst>
                                          <p:attrName>ppt_h</p:attrName>
                                        </p:attrNameLst>
                                      </p:cBhvr>
                                      <p:tavLst>
                                        <p:tav tm="0">
                                          <p:val>
                                            <p:fltVal val="0"/>
                                          </p:val>
                                        </p:tav>
                                        <p:tav tm="100000">
                                          <p:val>
                                            <p:strVal val="#ppt_h"/>
                                          </p:val>
                                        </p:tav>
                                      </p:tavLst>
                                    </p:anim>
                                    <p:animEffect transition="in" filter="fade">
                                      <p:cBhvr>
                                        <p:cTn id="25" dur="75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750" fill="hold"/>
                                        <p:tgtEl>
                                          <p:spTgt spid="10"/>
                                        </p:tgtEl>
                                        <p:attrNameLst>
                                          <p:attrName>ppt_w</p:attrName>
                                        </p:attrNameLst>
                                      </p:cBhvr>
                                      <p:tavLst>
                                        <p:tav tm="0">
                                          <p:val>
                                            <p:fltVal val="0"/>
                                          </p:val>
                                        </p:tav>
                                        <p:tav tm="100000">
                                          <p:val>
                                            <p:strVal val="#ppt_w"/>
                                          </p:val>
                                        </p:tav>
                                      </p:tavLst>
                                    </p:anim>
                                    <p:anim calcmode="lin" valueType="num">
                                      <p:cBhvr>
                                        <p:cTn id="29" dur="750" fill="hold"/>
                                        <p:tgtEl>
                                          <p:spTgt spid="10"/>
                                        </p:tgtEl>
                                        <p:attrNameLst>
                                          <p:attrName>ppt_h</p:attrName>
                                        </p:attrNameLst>
                                      </p:cBhvr>
                                      <p:tavLst>
                                        <p:tav tm="0">
                                          <p:val>
                                            <p:fltVal val="0"/>
                                          </p:val>
                                        </p:tav>
                                        <p:tav tm="100000">
                                          <p:val>
                                            <p:strVal val="#ppt_h"/>
                                          </p:val>
                                        </p:tav>
                                      </p:tavLst>
                                    </p:anim>
                                    <p:animEffect transition="in" filter="fade">
                                      <p:cBhvr>
                                        <p:cTn id="30" dur="750"/>
                                        <p:tgtEl>
                                          <p:spTgt spid="10"/>
                                        </p:tgtEl>
                                      </p:cBhvr>
                                    </p:animEffect>
                                  </p:childTnLst>
                                </p:cTn>
                              </p:par>
                              <p:par>
                                <p:cTn id="31" presetID="53" presetClass="entr" presetSubtype="16"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750" fill="hold"/>
                                        <p:tgtEl>
                                          <p:spTgt spid="4"/>
                                        </p:tgtEl>
                                        <p:attrNameLst>
                                          <p:attrName>ppt_w</p:attrName>
                                        </p:attrNameLst>
                                      </p:cBhvr>
                                      <p:tavLst>
                                        <p:tav tm="0">
                                          <p:val>
                                            <p:fltVal val="0"/>
                                          </p:val>
                                        </p:tav>
                                        <p:tav tm="100000">
                                          <p:val>
                                            <p:strVal val="#ppt_w"/>
                                          </p:val>
                                        </p:tav>
                                      </p:tavLst>
                                    </p:anim>
                                    <p:anim calcmode="lin" valueType="num">
                                      <p:cBhvr>
                                        <p:cTn id="34" dur="750" fill="hold"/>
                                        <p:tgtEl>
                                          <p:spTgt spid="4"/>
                                        </p:tgtEl>
                                        <p:attrNameLst>
                                          <p:attrName>ppt_h</p:attrName>
                                        </p:attrNameLst>
                                      </p:cBhvr>
                                      <p:tavLst>
                                        <p:tav tm="0">
                                          <p:val>
                                            <p:fltVal val="0"/>
                                          </p:val>
                                        </p:tav>
                                        <p:tav tm="100000">
                                          <p:val>
                                            <p:strVal val="#ppt_h"/>
                                          </p:val>
                                        </p:tav>
                                      </p:tavLst>
                                    </p:anim>
                                    <p:animEffect transition="in" filter="fade">
                                      <p:cBhvr>
                                        <p:cTn id="35" dur="750"/>
                                        <p:tgtEl>
                                          <p:spTgt spid="4"/>
                                        </p:tgtEl>
                                      </p:cBhvr>
                                    </p:animEffect>
                                  </p:childTnLst>
                                </p:cTn>
                              </p:par>
                              <p:par>
                                <p:cTn id="36" presetID="53" presetClass="entr" presetSubtype="16"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750" fill="hold"/>
                                        <p:tgtEl>
                                          <p:spTgt spid="11"/>
                                        </p:tgtEl>
                                        <p:attrNameLst>
                                          <p:attrName>ppt_w</p:attrName>
                                        </p:attrNameLst>
                                      </p:cBhvr>
                                      <p:tavLst>
                                        <p:tav tm="0">
                                          <p:val>
                                            <p:fltVal val="0"/>
                                          </p:val>
                                        </p:tav>
                                        <p:tav tm="100000">
                                          <p:val>
                                            <p:strVal val="#ppt_w"/>
                                          </p:val>
                                        </p:tav>
                                      </p:tavLst>
                                    </p:anim>
                                    <p:anim calcmode="lin" valueType="num">
                                      <p:cBhvr>
                                        <p:cTn id="39" dur="750" fill="hold"/>
                                        <p:tgtEl>
                                          <p:spTgt spid="11"/>
                                        </p:tgtEl>
                                        <p:attrNameLst>
                                          <p:attrName>ppt_h</p:attrName>
                                        </p:attrNameLst>
                                      </p:cBhvr>
                                      <p:tavLst>
                                        <p:tav tm="0">
                                          <p:val>
                                            <p:fltVal val="0"/>
                                          </p:val>
                                        </p:tav>
                                        <p:tav tm="100000">
                                          <p:val>
                                            <p:strVal val="#ppt_h"/>
                                          </p:val>
                                        </p:tav>
                                      </p:tavLst>
                                    </p:anim>
                                    <p:animEffect transition="in" filter="fade">
                                      <p:cBhvr>
                                        <p:cTn id="40" dur="750"/>
                                        <p:tgtEl>
                                          <p:spTgt spid="11"/>
                                        </p:tgtEl>
                                      </p:cBhvr>
                                    </p:animEffect>
                                  </p:childTnLst>
                                </p:cTn>
                              </p:par>
                              <p:par>
                                <p:cTn id="41" presetID="53" presetClass="entr" presetSubtype="16"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750" fill="hold"/>
                                        <p:tgtEl>
                                          <p:spTgt spid="9"/>
                                        </p:tgtEl>
                                        <p:attrNameLst>
                                          <p:attrName>ppt_w</p:attrName>
                                        </p:attrNameLst>
                                      </p:cBhvr>
                                      <p:tavLst>
                                        <p:tav tm="0">
                                          <p:val>
                                            <p:fltVal val="0"/>
                                          </p:val>
                                        </p:tav>
                                        <p:tav tm="100000">
                                          <p:val>
                                            <p:strVal val="#ppt_w"/>
                                          </p:val>
                                        </p:tav>
                                      </p:tavLst>
                                    </p:anim>
                                    <p:anim calcmode="lin" valueType="num">
                                      <p:cBhvr>
                                        <p:cTn id="44" dur="750" fill="hold"/>
                                        <p:tgtEl>
                                          <p:spTgt spid="9"/>
                                        </p:tgtEl>
                                        <p:attrNameLst>
                                          <p:attrName>ppt_h</p:attrName>
                                        </p:attrNameLst>
                                      </p:cBhvr>
                                      <p:tavLst>
                                        <p:tav tm="0">
                                          <p:val>
                                            <p:fltVal val="0"/>
                                          </p:val>
                                        </p:tav>
                                        <p:tav tm="100000">
                                          <p:val>
                                            <p:strVal val="#ppt_h"/>
                                          </p:val>
                                        </p:tav>
                                      </p:tavLst>
                                    </p:anim>
                                    <p:animEffect transition="in" filter="fade">
                                      <p:cBhvr>
                                        <p:cTn id="45" dur="750"/>
                                        <p:tgtEl>
                                          <p:spTgt spid="9"/>
                                        </p:tgtEl>
                                      </p:cBhvr>
                                    </p:animEffect>
                                  </p:childTnLst>
                                </p:cTn>
                              </p:par>
                            </p:childTnLst>
                          </p:cTn>
                        </p:par>
                        <p:par>
                          <p:cTn id="46" fill="hold">
                            <p:stCondLst>
                              <p:cond delay="3250"/>
                            </p:stCondLst>
                            <p:childTnLst>
                              <p:par>
                                <p:cTn id="47" presetID="22" presetClass="entr" presetSubtype="1"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up)">
                                      <p:cBhvr>
                                        <p:cTn id="49"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p:bldP spid="35" grpId="0"/>
      <p:bldP spid="5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51041" y="90149"/>
            <a:ext cx="1980029"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行动指南</a:t>
            </a:r>
          </a:p>
        </p:txBody>
      </p:sp>
      <p:sp>
        <p:nvSpPr>
          <p:cNvPr id="59" name="矩形 58"/>
          <p:cNvSpPr/>
          <p:nvPr/>
        </p:nvSpPr>
        <p:spPr>
          <a:xfrm>
            <a:off x="651041" y="1458299"/>
            <a:ext cx="11087100" cy="4102529"/>
          </a:xfrm>
          <a:prstGeom prst="rect">
            <a:avLst/>
          </a:prstGeom>
          <a:noFill/>
        </p:spPr>
        <p:txBody>
          <a:bodyPr wrap="square" rtlCol="0">
            <a:no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en-US" altLang="zh-CN" sz="14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en-US" altLang="zh-CN" sz="14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zh-CN" altLang="en-US" sz="1400" b="1" i="0" u="none" strike="noStrike" kern="120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马</a:t>
            </a:r>
            <a:r>
              <a:rPr kumimoji="0" lang="zh-CN" altLang="en-US"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克思列宁主义</a:t>
            </a: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揭示了人类社会历史发展的规律，它的基本原理是正确的，具有强大的生命力。中国共产党人追求的共产主义最高理想，只有在社会主义社会充分发展和高度发达的基础上才能实现。社会主义制度的发展和完善是一个长期的历史过程。坚持马克思列宁主义的基本原理，走中国人民自愿选择的适合中国国情的道路，中国的社会主义事业必将取得最终的胜利。</a:t>
            </a:r>
          </a:p>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以</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毛泽东同志为主要代表的中国共产党人</a:t>
            </a: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把马克思列宁主义的基本原理同中国革命的具体实践结合起来，创立了毛泽东思想。毛泽东思想是马克思列宁主义在中国的运用和发展，是被实践证明了的关于中国革命和建设的正确的理论原则和经验总结，是中国共产党集体智慧的结晶。在毛泽东思想指引下，中国共产党领导全国各族人民，经过长期的反对帝国主义、封建主义、官僚资本主义的革命斗争，取得了新民主主义革命的胜利，建立了人民民主专政的中华人民共和国；新中国成立以后，顺利地进行了社会主义改造，完成了从新民主主义到社会主义的过渡，确立了社会主义基本制度，发展了社会主义的经济、政治和文化。</a:t>
            </a:r>
          </a:p>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zh-CN" altLang="en-US"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十一届三中全会以来，以邓小平同志为主要代表的中国共产党人</a:t>
            </a: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总结新中国成立以来正反两方面的经验，解放思想，实事求是，实现全党工作中心向经济建设的转移，实行改革开放，开辟了社会主义事业发展的新时期，逐步形成了建设中国特色社会主义的路线、方针、政策，阐明了在中国建设社会主义、巩固和发展社会主义的基本问题，创立了邓小平理论。邓小平理论是马克思列宁主义的基本原理同当代中国实践和时代特征相结合的产物，是毛泽东思想在新的历史条件下的继承和发展，是马克思主义在中国发展的新阶段，是当代中国的马克思主义，是中国共产党集体智慧的结晶，引导着我国社会主义现代化事业不断前进。</a:t>
            </a:r>
          </a:p>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zh-CN" altLang="en-US" sz="14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endPar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Tree>
    <p:extLst>
      <p:ext uri="{BB962C8B-B14F-4D97-AF65-F5344CB8AC3E}">
        <p14:creationId xmlns:p14="http://schemas.microsoft.com/office/powerpoint/2010/main" val="339373468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82939" y="153945"/>
            <a:ext cx="1774845" cy="5232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800" b="0" i="0" u="none" strike="noStrike" kern="1200" cap="none" spc="300" normalizeH="0" baseline="0" noProof="0" dirty="0">
                <a:ln cmpd="sng">
                  <a:noFill/>
                  <a:prstDash val="solid"/>
                </a:ln>
                <a:solidFill>
                  <a:srgbClr val="C00000"/>
                </a:solidFill>
                <a:effectLst/>
                <a:uLnTx/>
                <a:uFillTx/>
                <a:latin typeface="方正粗宋简体" panose="03000509000000000000" pitchFamily="65" charset="-122"/>
                <a:ea typeface="方正粗宋简体" panose="03000509000000000000" pitchFamily="65" charset="-122"/>
                <a:cs typeface="+mn-cs"/>
              </a:rPr>
              <a:t>行动指南</a:t>
            </a:r>
          </a:p>
        </p:txBody>
      </p:sp>
      <p:sp>
        <p:nvSpPr>
          <p:cNvPr id="59" name="矩形 58"/>
          <p:cNvSpPr/>
          <p:nvPr/>
        </p:nvSpPr>
        <p:spPr>
          <a:xfrm>
            <a:off x="353014" y="1160588"/>
            <a:ext cx="11406595" cy="5274945"/>
          </a:xfrm>
          <a:prstGeom prst="rect">
            <a:avLst/>
          </a:prstGeom>
          <a:noFill/>
        </p:spPr>
        <p:txBody>
          <a:bodyPr wrap="square" rtlCol="0">
            <a:noAutofit/>
          </a:bodyPr>
          <a:lstStyle/>
          <a:p>
            <a:pPr lvl="0" algn="just">
              <a:lnSpc>
                <a:spcPct val="120000"/>
              </a:lnSpc>
              <a:defRPr/>
            </a:pPr>
            <a:r>
              <a:rPr lang="zh-CN" altLang="en-US" sz="1400" b="1" smtClean="0">
                <a:solidFill>
                  <a:srgbClr val="FF0000"/>
                </a:solidFill>
                <a:latin typeface="Times New Roman" panose="02020603050405020304" pitchFamily="18" charset="0"/>
                <a:ea typeface="华文中宋" panose="02010600040101010101" pitchFamily="2" charset="-122"/>
                <a:cs typeface="+mn-ea"/>
                <a:sym typeface="微软雅黑" panose="020B0503020204020204" pitchFamily="34" charset="-122"/>
              </a:rPr>
              <a:t>       十</a:t>
            </a:r>
            <a:r>
              <a:rPr lang="zh-CN" altLang="en-US" sz="1400" b="1">
                <a:solidFill>
                  <a:srgbClr val="FF0000"/>
                </a:solidFill>
                <a:latin typeface="Times New Roman" panose="02020603050405020304" pitchFamily="18" charset="0"/>
                <a:ea typeface="华文中宋" panose="02010600040101010101" pitchFamily="2" charset="-122"/>
                <a:cs typeface="+mn-ea"/>
                <a:sym typeface="微软雅黑" panose="020B0503020204020204" pitchFamily="34" charset="-122"/>
              </a:rPr>
              <a:t>三届四中全会以来，以江泽民同志为主要代表的中国共产党人</a:t>
            </a:r>
            <a:r>
              <a:rPr lang="zh-CN" altLang="en-US" sz="1400" b="1">
                <a:solidFill>
                  <a:prstClr val="black"/>
                </a:solidFill>
                <a:latin typeface="Times New Roman" panose="02020603050405020304" pitchFamily="18" charset="0"/>
                <a:ea typeface="华文中宋" panose="02010600040101010101" pitchFamily="2" charset="-122"/>
                <a:cs typeface="+mn-ea"/>
                <a:sym typeface="微软雅黑" panose="020B0503020204020204" pitchFamily="34" charset="-122"/>
              </a:rPr>
              <a:t>，在建设中国特色社会主义的实践中，加深了对什么是社会主义、怎样建设社会主义和建设什么样的党、怎样建设党的认识，积累了治党治国新的宝贵经验，形成了“三个代表”重要思想。“三个代表”重要思想是对马克思列宁主义、毛泽东思想、邓小平理论的继承和发展，反映了当代世界和中国的发展变化对党和国家工作的新要求，是加强和改进党的建设、推进我国社会主义自我完善和发展的强大理论武器，是中国共产党集体智慧的结晶，是党必须长期坚持的指导思想。始终做到“三个代表”，是我们党的立党之本、执政之基、力量之源。</a:t>
            </a:r>
          </a:p>
          <a:p>
            <a:pPr marL="0" marR="0" lvl="0" indent="0" algn="just" defTabSz="914400" rtl="0" eaLnBrk="1" fontAlgn="auto" latinLnBrk="0" hangingPunct="1">
              <a:lnSpc>
                <a:spcPct val="120000"/>
              </a:lnSpc>
              <a:spcBef>
                <a:spcPts val="0"/>
              </a:spcBef>
              <a:spcAft>
                <a:spcPts val="0"/>
              </a:spcAft>
              <a:buClrTx/>
              <a:buSzTx/>
              <a:buFontTx/>
              <a:buNone/>
              <a:tabLst/>
              <a:defRPr/>
            </a:pPr>
            <a:r>
              <a:rPr kumimoji="0" lang="en-US" altLang="zh-CN" sz="1400" b="1" i="0" u="none" strike="noStrike" kern="120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    </a:t>
            </a:r>
          </a:p>
          <a:p>
            <a:pPr marR="0" indent="0" algn="just" fontAlgn="auto">
              <a:lnSpc>
                <a:spcPct val="120000"/>
              </a:lnSpc>
              <a:spcBef>
                <a:spcPts val="0"/>
              </a:spcBef>
              <a:spcAft>
                <a:spcPts val="0"/>
              </a:spcAft>
              <a:buClrTx/>
              <a:buSzTx/>
              <a:buFontTx/>
              <a:buNone/>
              <a:tabLst/>
              <a:defRPr/>
            </a:pPr>
            <a:r>
              <a:rPr lang="zh-CN" altLang="en-US" sz="1400" b="1" smtClean="0">
                <a:solidFill>
                  <a:srgbClr val="FF0000"/>
                </a:solidFill>
                <a:latin typeface="Times New Roman" panose="02020603050405020304" pitchFamily="18" charset="0"/>
                <a:ea typeface="华文中宋" panose="02010600040101010101" pitchFamily="2" charset="-122"/>
                <a:cs typeface="+mn-ea"/>
                <a:sym typeface="微软雅黑" panose="020B0503020204020204" pitchFamily="34" charset="-122"/>
              </a:rPr>
              <a:t>      十</a:t>
            </a:r>
            <a:r>
              <a:rPr lang="zh-CN" altLang="en-US" sz="1400" b="1" dirty="0">
                <a:solidFill>
                  <a:srgbClr val="FF0000"/>
                </a:solidFill>
                <a:latin typeface="Times New Roman" panose="02020603050405020304" pitchFamily="18" charset="0"/>
                <a:ea typeface="华文中宋" panose="02010600040101010101" pitchFamily="2" charset="-122"/>
                <a:cs typeface="+mn-ea"/>
                <a:sym typeface="微软雅黑" panose="020B0503020204020204" pitchFamily="34" charset="-122"/>
              </a:rPr>
              <a:t>六大以来，以胡锦涛同志为主要代表的中国共产党人</a:t>
            </a:r>
            <a:r>
              <a:rPr lang="zh-CN" altLang="en-US" sz="1400" b="1" dirty="0">
                <a:latin typeface="Times New Roman" panose="02020603050405020304" pitchFamily="18" charset="0"/>
                <a:ea typeface="华文中宋" panose="02010600040101010101" pitchFamily="2" charset="-122"/>
                <a:cs typeface="+mn-ea"/>
                <a:sym typeface="微软雅黑" panose="020B0503020204020204" pitchFamily="34" charset="-122"/>
              </a:rPr>
              <a:t>，坚持以邓小平理论和“三个代表”重要思想为指导，根据新的发展要求，深刻认识和回答了新形势下实现什么样的发展、怎样发展等重大问题，形成了以人为本、全面协调可持续发展的科学发展观。科学发展观是同马克思列宁主义、毛泽东思想、邓小平理论、“三个代表”重要思想既一脉相承又与时俱进的科学理论，是马克思主义关于发展的世界观和方法论的集中体现，是马克思主义中国化重大成果，是中国共产党集体智慧的结晶，是发展中国特色社会主义必须长期坚持的指导思想。</a:t>
            </a:r>
          </a:p>
          <a:p>
            <a:pPr marR="0" indent="0" algn="just" fontAlgn="auto">
              <a:lnSpc>
                <a:spcPct val="120000"/>
              </a:lnSpc>
              <a:spcBef>
                <a:spcPts val="0"/>
              </a:spcBef>
              <a:spcAft>
                <a:spcPts val="0"/>
              </a:spcAft>
              <a:buClrTx/>
              <a:buSzTx/>
              <a:buFontTx/>
              <a:buNone/>
              <a:tabLst/>
              <a:defRPr/>
            </a:pPr>
            <a:endParaRPr lang="en-US" altLang="zh-CN" sz="1400" b="1" dirty="0">
              <a:latin typeface="Times New Roman" panose="02020603050405020304" pitchFamily="18" charset="0"/>
              <a:ea typeface="华文中宋" panose="02010600040101010101" pitchFamily="2" charset="-122"/>
              <a:cs typeface="+mn-ea"/>
              <a:sym typeface="微软雅黑" panose="020B0503020204020204" pitchFamily="34" charset="-122"/>
            </a:endParaRPr>
          </a:p>
          <a:p>
            <a:pPr marR="0" indent="0" algn="just" fontAlgn="auto">
              <a:lnSpc>
                <a:spcPct val="120000"/>
              </a:lnSpc>
              <a:spcBef>
                <a:spcPts val="0"/>
              </a:spcBef>
              <a:spcAft>
                <a:spcPts val="0"/>
              </a:spcAft>
              <a:buClrTx/>
              <a:buSzTx/>
              <a:buFontTx/>
              <a:buNone/>
              <a:tabLst/>
              <a:defRPr/>
            </a:pPr>
            <a:r>
              <a:rPr lang="zh-CN" altLang="en-US" sz="1400" b="1" smtClean="0">
                <a:solidFill>
                  <a:srgbClr val="FF0000"/>
                </a:solidFill>
                <a:latin typeface="Times New Roman" panose="02020603050405020304" pitchFamily="18" charset="0"/>
                <a:ea typeface="华文中宋" panose="02010600040101010101" pitchFamily="2" charset="-122"/>
                <a:cs typeface="+mn-ea"/>
                <a:sym typeface="微软雅黑" panose="020B0503020204020204" pitchFamily="34" charset="-122"/>
              </a:rPr>
              <a:t>      十</a:t>
            </a:r>
            <a:r>
              <a:rPr lang="zh-CN" altLang="en-US" sz="1400" b="1" dirty="0">
                <a:solidFill>
                  <a:srgbClr val="FF0000"/>
                </a:solidFill>
                <a:latin typeface="Times New Roman" panose="02020603050405020304" pitchFamily="18" charset="0"/>
                <a:ea typeface="华文中宋" panose="02010600040101010101" pitchFamily="2" charset="-122"/>
                <a:cs typeface="+mn-ea"/>
                <a:sym typeface="微软雅黑" panose="020B0503020204020204" pitchFamily="34" charset="-122"/>
              </a:rPr>
              <a:t>八大以来，以习近平同志为主要代表的中国共产党人</a:t>
            </a:r>
            <a:r>
              <a:rPr lang="zh-CN" altLang="en-US" sz="1400" b="1" dirty="0">
                <a:latin typeface="Times New Roman" panose="02020603050405020304" pitchFamily="18" charset="0"/>
                <a:ea typeface="华文中宋" panose="02010600040101010101" pitchFamily="2" charset="-122"/>
                <a:cs typeface="+mn-ea"/>
                <a:sym typeface="微软雅黑" panose="020B0503020204020204" pitchFamily="34" charset="-122"/>
              </a:rPr>
              <a:t>，坚持把马克思主义基本原理同中国具体实际相结合、同中华优秀传统文化相结合，科学回答了新时代坚持和发展什么样的中国特色社会主义、怎样坚持和发展中国特色社会主义等重大时代课题，创立了习近平新时代中国特色社会主义思想。习近平新时代中国特色社会主义思想是对马克思列宁主义、毛泽东思想、邓小平理论、“三个代表”重要思想、科学发展观的继承和发展，是当代中国马克思主义、二十一世纪马克思主义，是中华文化和中国精神的时代精华，是党和人民实践经验和集体智慧的结晶，是中国特色社会主义理论体系的重要组成部分，是全党全国人民为实现中华民族伟大复兴而奋斗的行动指南，必须长期坚持并不断发展。在习近平新时代中国特色社会主义思想指导下，中国共产党领导全国各族人民，统揽伟大斗争、伟大工程、伟大事业、伟大梦想，推动中国特色社会主义进入了新时代，实现第一个百年奋斗目标，开启了实现第二个百年奋斗目标新征程。</a:t>
            </a:r>
          </a:p>
        </p:txBody>
      </p:sp>
    </p:spTree>
    <p:extLst>
      <p:ext uri="{BB962C8B-B14F-4D97-AF65-F5344CB8AC3E}">
        <p14:creationId xmlns:p14="http://schemas.microsoft.com/office/powerpoint/2010/main" val="204293562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42564" y="96150"/>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主要成就和新时期的历史任务</a:t>
            </a:r>
          </a:p>
        </p:txBody>
      </p:sp>
      <p:sp>
        <p:nvSpPr>
          <p:cNvPr id="32" name="矩形 31"/>
          <p:cNvSpPr/>
          <p:nvPr/>
        </p:nvSpPr>
        <p:spPr>
          <a:xfrm>
            <a:off x="2047040" y="2727845"/>
            <a:ext cx="2479846" cy="144655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主要成就</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历史任务</a:t>
            </a:r>
          </a:p>
        </p:txBody>
      </p:sp>
      <p:sp>
        <p:nvSpPr>
          <p:cNvPr id="33" name="矩形 32"/>
          <p:cNvSpPr/>
          <p:nvPr/>
        </p:nvSpPr>
        <p:spPr>
          <a:xfrm>
            <a:off x="823438" y="4367473"/>
            <a:ext cx="5416072" cy="1572738"/>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党</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第九自然段</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既是对党的指导思想、根本成就、基本经验、新时期党的历史任务高度概括，也是从整体上对中国特色社会主义科学内涵的深刻阐述</a:t>
            </a:r>
          </a:p>
        </p:txBody>
      </p:sp>
      <p:sp>
        <p:nvSpPr>
          <p:cNvPr id="35" name="任意多边形 34"/>
          <p:cNvSpPr/>
          <p:nvPr/>
        </p:nvSpPr>
        <p:spPr>
          <a:xfrm>
            <a:off x="335280" y="2592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36" name="组合 35"/>
          <p:cNvGrpSpPr/>
          <p:nvPr/>
        </p:nvGrpSpPr>
        <p:grpSpPr>
          <a:xfrm>
            <a:off x="1184275" y="1634490"/>
            <a:ext cx="4150360" cy="937895"/>
            <a:chOff x="1864128" y="1741668"/>
            <a:chExt cx="4150518" cy="937822"/>
          </a:xfrm>
        </p:grpSpPr>
        <p:sp>
          <p:nvSpPr>
            <p:cNvPr id="37"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a:t>
              </a:r>
              <a:r>
                <a:rPr kumimoji="0" lang="en-US" altLang="zh-CN" sz="1050" b="0"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 PARTY OF CHINA</a:t>
              </a:r>
              <a:endParaRPr kumimoji="0" lang="zh-CN" altLang="en-US" sz="1050" b="0"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38" name="TextBox 20"/>
            <p:cNvSpPr txBox="1"/>
            <p:nvPr/>
          </p:nvSpPr>
          <p:spPr>
            <a:xfrm>
              <a:off x="1864128" y="1741668"/>
              <a:ext cx="2551053" cy="75707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39" name="组合 38"/>
            <p:cNvGrpSpPr/>
            <p:nvPr/>
          </p:nvGrpSpPr>
          <p:grpSpPr>
            <a:xfrm>
              <a:off x="4480711" y="1774627"/>
              <a:ext cx="734747" cy="904863"/>
              <a:chOff x="7205985" y="2344820"/>
              <a:chExt cx="1567204" cy="1930058"/>
            </a:xfrm>
          </p:grpSpPr>
          <p:grpSp>
            <p:nvGrpSpPr>
              <p:cNvPr id="49" name="组合 48"/>
              <p:cNvGrpSpPr/>
              <p:nvPr/>
            </p:nvGrpSpPr>
            <p:grpSpPr>
              <a:xfrm>
                <a:off x="7205985" y="2491783"/>
                <a:ext cx="1567204" cy="1567202"/>
                <a:chOff x="4098675" y="1936897"/>
                <a:chExt cx="1175403" cy="1175401"/>
              </a:xfrm>
              <a:effectLst/>
            </p:grpSpPr>
            <p:sp>
              <p:nvSpPr>
                <p:cNvPr id="51" name="矩形 5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52" name="直接连接符 5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50"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40" name="组合 39"/>
            <p:cNvGrpSpPr/>
            <p:nvPr/>
          </p:nvGrpSpPr>
          <p:grpSpPr>
            <a:xfrm>
              <a:off x="5279899" y="1774628"/>
              <a:ext cx="734747" cy="835358"/>
              <a:chOff x="8910643" y="2344820"/>
              <a:chExt cx="1567204" cy="1781804"/>
            </a:xfrm>
          </p:grpSpPr>
          <p:grpSp>
            <p:nvGrpSpPr>
              <p:cNvPr id="44" name="组合 43"/>
              <p:cNvGrpSpPr/>
              <p:nvPr/>
            </p:nvGrpSpPr>
            <p:grpSpPr>
              <a:xfrm>
                <a:off x="8910643" y="2491783"/>
                <a:ext cx="1567204" cy="1567202"/>
                <a:chOff x="4098675" y="1936897"/>
                <a:chExt cx="1175403" cy="1175401"/>
              </a:xfrm>
              <a:effectLst/>
            </p:grpSpPr>
            <p:sp>
              <p:nvSpPr>
                <p:cNvPr id="46" name="矩形 4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7" name="直接连接符 4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5" name="TextBox 14"/>
              <p:cNvSpPr txBox="1"/>
              <p:nvPr/>
            </p:nvSpPr>
            <p:spPr>
              <a:xfrm>
                <a:off x="8953108" y="2344820"/>
                <a:ext cx="1482274" cy="1781804"/>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0"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grpSp>
        <p:nvGrpSpPr>
          <p:cNvPr id="4" name="组合 3"/>
          <p:cNvGrpSpPr/>
          <p:nvPr/>
        </p:nvGrpSpPr>
        <p:grpSpPr>
          <a:xfrm>
            <a:off x="6731000" y="1512205"/>
            <a:ext cx="5125720" cy="4311015"/>
            <a:chOff x="6731000" y="1295400"/>
            <a:chExt cx="5125720" cy="4075785"/>
          </a:xfrm>
        </p:grpSpPr>
        <p:sp>
          <p:nvSpPr>
            <p:cNvPr id="59" name="矩形 58"/>
            <p:cNvSpPr/>
            <p:nvPr/>
          </p:nvSpPr>
          <p:spPr>
            <a:xfrm>
              <a:off x="6838156" y="2180862"/>
              <a:ext cx="4930775" cy="2966936"/>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开辟了中国特色社会主义道路，形成了中国特色社会主义理论体系，确立了中国特色社会主义制度，发展了中国特色社会主义文化。全党同志要倍加珍惜、长期坚持和不断发展党历经艰辛开创的这条道路、这个理论体系、这个制度、这个文化，高举中国特色社会主义伟大旗帜，坚定道路自信、理论自信、制度自信、文化自信，发扬斗争精神，增强斗争本领，贯彻党的基本理论、基本路线、基本方略，</a:t>
              </a:r>
              <a:r>
                <a:rPr kumimoji="0" lang="zh-CN" altLang="en-US" sz="15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为实现推进现代化建设、完成祖国统一、维护世界和平与促进共同发展这三大历史任务，实现第二个百年奋斗目标、实现中华民族伟大复兴的中国梦而奋斗。</a:t>
              </a:r>
            </a:p>
          </p:txBody>
        </p:sp>
        <p:sp>
          <p:nvSpPr>
            <p:cNvPr id="60" name="圆角矩形 59"/>
            <p:cNvSpPr/>
            <p:nvPr/>
          </p:nvSpPr>
          <p:spPr>
            <a:xfrm>
              <a:off x="6731000" y="1681426"/>
              <a:ext cx="5125720" cy="3689759"/>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3" name="组合 2"/>
            <p:cNvGrpSpPr/>
            <p:nvPr/>
          </p:nvGrpSpPr>
          <p:grpSpPr>
            <a:xfrm>
              <a:off x="7298046" y="1295400"/>
              <a:ext cx="3991944" cy="802106"/>
              <a:chOff x="7298049" y="1428750"/>
              <a:chExt cx="3991944" cy="802106"/>
            </a:xfrm>
          </p:grpSpPr>
          <p:sp>
            <p:nvSpPr>
              <p:cNvPr id="62" name="圆角矩形 61"/>
              <p:cNvSpPr/>
              <p:nvPr/>
            </p:nvSpPr>
            <p:spPr>
              <a:xfrm>
                <a:off x="7298049" y="1428750"/>
                <a:ext cx="3991944" cy="802106"/>
              </a:xfrm>
              <a:prstGeom prst="roundRect">
                <a:avLst>
                  <a:gd name="adj" fmla="val 120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63" name="矩形 62"/>
              <p:cNvSpPr/>
              <p:nvPr/>
            </p:nvSpPr>
            <p:spPr>
              <a:xfrm>
                <a:off x="7467616" y="1465312"/>
                <a:ext cx="3652810" cy="72898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改革开放以来我们取得一切成绩和进步的根本原因，归结起来就是：</a:t>
                </a:r>
              </a:p>
            </p:txBody>
          </p:sp>
        </p:grpSp>
      </p:grpSp>
    </p:spTree>
    <p:extLst>
      <p:ext uri="{BB962C8B-B14F-4D97-AF65-F5344CB8AC3E}">
        <p14:creationId xmlns:p14="http://schemas.microsoft.com/office/powerpoint/2010/main" val="249353230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32"/>
                                        </p:tgtEl>
                                        <p:attrNameLst>
                                          <p:attrName>style.visibility</p:attrName>
                                        </p:attrNameLst>
                                      </p:cBhvr>
                                      <p:to>
                                        <p:strVal val="visible"/>
                                      </p:to>
                                    </p:set>
                                  </p:childTnLst>
                                </p:cTn>
                              </p:par>
                            </p:childTnLst>
                          </p:cTn>
                        </p:par>
                        <p:par>
                          <p:cTn id="11" fill="hold">
                            <p:stCondLst>
                              <p:cond delay="2750"/>
                            </p:stCondLst>
                            <p:childTnLst>
                              <p:par>
                                <p:cTn id="12" presetID="22" presetClass="entr" presetSubtype="1"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up)">
                                      <p:cBhvr>
                                        <p:cTn id="14" dur="500"/>
                                        <p:tgtEl>
                                          <p:spTgt spid="33"/>
                                        </p:tgtEl>
                                      </p:cBhvr>
                                    </p:animEffect>
                                  </p:childTnLst>
                                </p:cTn>
                              </p:par>
                            </p:childTnLst>
                          </p:cTn>
                        </p:par>
                        <p:par>
                          <p:cTn id="15" fill="hold">
                            <p:stCondLst>
                              <p:cond delay="3250"/>
                            </p:stCondLst>
                            <p:childTnLst>
                              <p:par>
                                <p:cTn id="16" presetID="16" presetClass="entr" presetSubtype="2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2" grpId="0"/>
      <p:bldP spid="3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578838" y="102700"/>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主要成就和新时期的历史任务</a:t>
            </a:r>
          </a:p>
        </p:txBody>
      </p:sp>
      <p:sp>
        <p:nvSpPr>
          <p:cNvPr id="32" name="矩形 31"/>
          <p:cNvSpPr/>
          <p:nvPr/>
        </p:nvSpPr>
        <p:spPr>
          <a:xfrm>
            <a:off x="2047040" y="2727845"/>
            <a:ext cx="2479846" cy="14452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初心使命</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十个坚持</a:t>
            </a:r>
          </a:p>
        </p:txBody>
      </p:sp>
      <p:sp>
        <p:nvSpPr>
          <p:cNvPr id="33" name="矩形 32"/>
          <p:cNvSpPr/>
          <p:nvPr/>
        </p:nvSpPr>
        <p:spPr>
          <a:xfrm>
            <a:off x="604277" y="4440872"/>
            <a:ext cx="5416072" cy="817211"/>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第十自然</a:t>
            </a:r>
            <a:r>
              <a:rPr kumimoji="0" lang="zh-CN" altLang="en-US" sz="20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段</a:t>
            </a:r>
            <a:r>
              <a:rPr kumimoji="0" lang="en-US" altLang="zh-CN"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的初心使命以及长期实践积累的宝贵历史经验</a:t>
            </a:r>
          </a:p>
        </p:txBody>
      </p:sp>
      <p:sp>
        <p:nvSpPr>
          <p:cNvPr id="35" name="任意多边形 34"/>
          <p:cNvSpPr/>
          <p:nvPr/>
        </p:nvSpPr>
        <p:spPr>
          <a:xfrm>
            <a:off x="335280" y="2592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36" name="组合 35"/>
          <p:cNvGrpSpPr/>
          <p:nvPr/>
        </p:nvGrpSpPr>
        <p:grpSpPr>
          <a:xfrm>
            <a:off x="1159337" y="1626442"/>
            <a:ext cx="4150360" cy="937826"/>
            <a:chOff x="1864128" y="1741668"/>
            <a:chExt cx="4150518" cy="937753"/>
          </a:xfrm>
        </p:grpSpPr>
        <p:sp>
          <p:nvSpPr>
            <p:cNvPr id="37"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38" name="TextBox 20"/>
            <p:cNvSpPr txBox="1"/>
            <p:nvPr/>
          </p:nvSpPr>
          <p:spPr>
            <a:xfrm>
              <a:off x="1864128" y="1741668"/>
              <a:ext cx="2551053" cy="75707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39" name="组合 38"/>
            <p:cNvGrpSpPr/>
            <p:nvPr/>
          </p:nvGrpSpPr>
          <p:grpSpPr>
            <a:xfrm>
              <a:off x="4480711" y="1774628"/>
              <a:ext cx="734747" cy="904793"/>
              <a:chOff x="7205985" y="2344820"/>
              <a:chExt cx="1567204" cy="1929907"/>
            </a:xfrm>
          </p:grpSpPr>
          <p:grpSp>
            <p:nvGrpSpPr>
              <p:cNvPr id="49" name="组合 48"/>
              <p:cNvGrpSpPr/>
              <p:nvPr/>
            </p:nvGrpSpPr>
            <p:grpSpPr>
              <a:xfrm>
                <a:off x="7205985" y="2491783"/>
                <a:ext cx="1567204" cy="1567202"/>
                <a:chOff x="4098675" y="1936897"/>
                <a:chExt cx="1175403" cy="1175401"/>
              </a:xfrm>
              <a:effectLst/>
            </p:grpSpPr>
            <p:sp>
              <p:nvSpPr>
                <p:cNvPr id="51" name="矩形 5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52" name="直接连接符 5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50" name="TextBox 14"/>
              <p:cNvSpPr txBox="1"/>
              <p:nvPr/>
            </p:nvSpPr>
            <p:spPr>
              <a:xfrm>
                <a:off x="7248450" y="2344820"/>
                <a:ext cx="1482274" cy="1929907"/>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40" name="组合 39"/>
            <p:cNvGrpSpPr/>
            <p:nvPr/>
          </p:nvGrpSpPr>
          <p:grpSpPr>
            <a:xfrm>
              <a:off x="5279899" y="1774628"/>
              <a:ext cx="734747" cy="904793"/>
              <a:chOff x="8910643" y="2344820"/>
              <a:chExt cx="1567204" cy="1929907"/>
            </a:xfrm>
          </p:grpSpPr>
          <p:grpSp>
            <p:nvGrpSpPr>
              <p:cNvPr id="44" name="组合 43"/>
              <p:cNvGrpSpPr/>
              <p:nvPr/>
            </p:nvGrpSpPr>
            <p:grpSpPr>
              <a:xfrm>
                <a:off x="8910643" y="2491783"/>
                <a:ext cx="1567204" cy="1567202"/>
                <a:chOff x="4098675" y="1936897"/>
                <a:chExt cx="1175403" cy="1175401"/>
              </a:xfrm>
              <a:effectLst/>
            </p:grpSpPr>
            <p:sp>
              <p:nvSpPr>
                <p:cNvPr id="46" name="矩形 4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7" name="直接连接符 4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5" name="TextBox 14"/>
              <p:cNvSpPr txBox="1"/>
              <p:nvPr/>
            </p:nvSpPr>
            <p:spPr>
              <a:xfrm>
                <a:off x="8953108" y="2344820"/>
                <a:ext cx="1482274" cy="1929907"/>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grpSp>
        <p:nvGrpSpPr>
          <p:cNvPr id="4" name="组合 3"/>
          <p:cNvGrpSpPr/>
          <p:nvPr/>
        </p:nvGrpSpPr>
        <p:grpSpPr>
          <a:xfrm>
            <a:off x="6731000" y="1626442"/>
            <a:ext cx="5125720" cy="4196778"/>
            <a:chOff x="6731000" y="1403404"/>
            <a:chExt cx="5125720" cy="3967781"/>
          </a:xfrm>
        </p:grpSpPr>
        <p:sp>
          <p:nvSpPr>
            <p:cNvPr id="59" name="矩形 58"/>
            <p:cNvSpPr/>
            <p:nvPr/>
          </p:nvSpPr>
          <p:spPr>
            <a:xfrm>
              <a:off x="6858626" y="2074598"/>
              <a:ext cx="4930775" cy="2966936"/>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始终</a:t>
              </a:r>
              <a:r>
                <a:rPr kumimoji="0" lang="zh-CN" altLang="en-US" sz="15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把为中国人民谋幸福、为中华民族谋复兴</a:t>
              </a:r>
              <a:r>
                <a:rPr kumimoji="0" lang="zh-CN" altLang="en-US" sz="15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作为自己的初心使命，历经百年奋斗，从根本上改变了中国人民的前途命运，开辟了实现中华民族伟大复兴的正确道路，展示了马克思主义的强大生命力，深刻影响了世界历史进程，锻造了走在时代前列的中国共产党。经过长期实践，积累了</a:t>
              </a:r>
              <a:r>
                <a:rPr kumimoji="0" lang="zh-CN" altLang="en-US" sz="15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坚持党的领导、坚持人民至上、坚持理论创新、坚持独立自主、坚持中国道路、坚持胸怀天下、坚持开拓创新、坚持敢于斗争、坚持统一战线、坚持自我革命</a:t>
              </a:r>
              <a:r>
                <a:rPr kumimoji="0" lang="zh-CN" altLang="en-US" sz="15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的宝贵历史经验，这是党和人民共同创造的精神财富，必须倍加珍惜、长期坚持，并在实践中不断丰富和发展。</a:t>
              </a:r>
            </a:p>
          </p:txBody>
        </p:sp>
        <p:sp>
          <p:nvSpPr>
            <p:cNvPr id="60" name="圆角矩形 59"/>
            <p:cNvSpPr/>
            <p:nvPr/>
          </p:nvSpPr>
          <p:spPr>
            <a:xfrm>
              <a:off x="6731000" y="1681426"/>
              <a:ext cx="5125720" cy="3689759"/>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3" name="组合 2"/>
            <p:cNvGrpSpPr/>
            <p:nvPr/>
          </p:nvGrpSpPr>
          <p:grpSpPr>
            <a:xfrm>
              <a:off x="7298046" y="1403404"/>
              <a:ext cx="3992245" cy="452123"/>
              <a:chOff x="7298049" y="1536754"/>
              <a:chExt cx="3992245" cy="452123"/>
            </a:xfrm>
          </p:grpSpPr>
          <p:sp>
            <p:nvSpPr>
              <p:cNvPr id="62" name="圆角矩形 61"/>
              <p:cNvSpPr/>
              <p:nvPr/>
            </p:nvSpPr>
            <p:spPr>
              <a:xfrm>
                <a:off x="7298049" y="1544017"/>
                <a:ext cx="3992245" cy="444860"/>
              </a:xfrm>
              <a:prstGeom prst="roundRect">
                <a:avLst>
                  <a:gd name="adj" fmla="val 120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63" name="矩形 62"/>
              <p:cNvSpPr/>
              <p:nvPr/>
            </p:nvSpPr>
            <p:spPr>
              <a:xfrm>
                <a:off x="7467616" y="1536754"/>
                <a:ext cx="3652810" cy="400434"/>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中国共产党自成立以来</a:t>
                </a:r>
              </a:p>
            </p:txBody>
          </p:sp>
        </p:grpSp>
      </p:grpSp>
    </p:spTree>
    <p:extLst>
      <p:ext uri="{BB962C8B-B14F-4D97-AF65-F5344CB8AC3E}">
        <p14:creationId xmlns:p14="http://schemas.microsoft.com/office/powerpoint/2010/main" val="13298562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32"/>
                                        </p:tgtEl>
                                        <p:attrNameLst>
                                          <p:attrName>style.visibility</p:attrName>
                                        </p:attrNameLst>
                                      </p:cBhvr>
                                      <p:to>
                                        <p:strVal val="visible"/>
                                      </p:to>
                                    </p:set>
                                  </p:childTnLst>
                                </p:cTn>
                              </p:par>
                            </p:childTnLst>
                          </p:cTn>
                        </p:par>
                        <p:par>
                          <p:cTn id="11" fill="hold">
                            <p:stCondLst>
                              <p:cond delay="2750"/>
                            </p:stCondLst>
                            <p:childTnLst>
                              <p:par>
                                <p:cTn id="12" presetID="22" presetClass="entr" presetSubtype="1"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up)">
                                      <p:cBhvr>
                                        <p:cTn id="14" dur="500"/>
                                        <p:tgtEl>
                                          <p:spTgt spid="33"/>
                                        </p:tgtEl>
                                      </p:cBhvr>
                                    </p:animEffect>
                                  </p:childTnLst>
                                </p:cTn>
                              </p:par>
                            </p:childTnLst>
                          </p:cTn>
                        </p:par>
                        <p:par>
                          <p:cTn id="15" fill="hold">
                            <p:stCondLst>
                              <p:cond delay="3250"/>
                            </p:stCondLst>
                            <p:childTnLst>
                              <p:par>
                                <p:cTn id="16" presetID="16" presetClass="entr" presetSubtype="2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p:cNvSpPr>
            <a:spLocks noChangeArrowheads="1"/>
          </p:cNvSpPr>
          <p:nvPr/>
        </p:nvSpPr>
        <p:spPr bwMode="auto">
          <a:xfrm>
            <a:off x="2058729" y="3604076"/>
            <a:ext cx="9417963" cy="10156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60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二十大对党章做的重要修改</a:t>
            </a:r>
          </a:p>
        </p:txBody>
      </p:sp>
      <p:grpSp>
        <p:nvGrpSpPr>
          <p:cNvPr id="7" name="组合 6"/>
          <p:cNvGrpSpPr/>
          <p:nvPr/>
        </p:nvGrpSpPr>
        <p:grpSpPr>
          <a:xfrm>
            <a:off x="4667693" y="2513171"/>
            <a:ext cx="2957328" cy="784843"/>
            <a:chOff x="4737100" y="3094623"/>
            <a:chExt cx="2717800" cy="584775"/>
          </a:xfrm>
        </p:grpSpPr>
        <p:sp>
          <p:nvSpPr>
            <p:cNvPr id="44" name="圆角矩形 43"/>
            <p:cNvSpPr/>
            <p:nvPr/>
          </p:nvSpPr>
          <p:spPr>
            <a:xfrm>
              <a:off x="4737100" y="3094623"/>
              <a:ext cx="2717800" cy="45405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5" name="Rectangle 5"/>
            <p:cNvSpPr>
              <a:spLocks noChangeArrowheads="1"/>
            </p:cNvSpPr>
            <p:nvPr/>
          </p:nvSpPr>
          <p:spPr bwMode="auto">
            <a:xfrm>
              <a:off x="5029040" y="3094623"/>
              <a:ext cx="2133918"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600" normalizeH="0" noProof="0" dirty="0">
                  <a:ln cmpd="sng">
                    <a:noFill/>
                    <a:prstDash val="solid"/>
                  </a:ln>
                  <a:solidFill>
                    <a:srgbClr val="F7F0E5"/>
                  </a:solidFill>
                  <a:effectLst/>
                  <a:uLnTx/>
                  <a:uFillTx/>
                  <a:latin typeface="Times New Roman" panose="02020603050405020304" pitchFamily="18" charset="0"/>
                  <a:ea typeface="华文中宋" panose="02010600040101010101" pitchFamily="2" charset="-122"/>
                  <a:cs typeface="+mn-cs"/>
                </a:rPr>
                <a:t>第一部分</a:t>
              </a:r>
            </a:p>
          </p:txBody>
        </p:sp>
      </p:grpSp>
      <p:grpSp>
        <p:nvGrpSpPr>
          <p:cNvPr id="43" name="组合 42"/>
          <p:cNvGrpSpPr/>
          <p:nvPr/>
        </p:nvGrpSpPr>
        <p:grpSpPr>
          <a:xfrm>
            <a:off x="5424287" y="831182"/>
            <a:ext cx="1343424" cy="1200479"/>
            <a:chOff x="8675488" y="1248353"/>
            <a:chExt cx="1343424" cy="1200479"/>
          </a:xfrm>
        </p:grpSpPr>
        <p:sp>
          <p:nvSpPr>
            <p:cNvPr id="60" name="Freeform 29"/>
            <p:cNvSpPr/>
            <p:nvPr/>
          </p:nvSpPr>
          <p:spPr bwMode="auto">
            <a:xfrm>
              <a:off x="8675488" y="1248353"/>
              <a:ext cx="1343424" cy="120047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chemeClr val="accent1">
                    <a:lumMod val="90000"/>
                    <a:lumOff val="10000"/>
                  </a:schemeClr>
                </a:gs>
                <a:gs pos="100000">
                  <a:schemeClr val="accent1"/>
                </a:gs>
              </a:gsLst>
              <a:lin ang="5400000" scaled="1"/>
            </a:gradFill>
            <a:ln>
              <a:noFill/>
            </a:ln>
            <a:effectLst>
              <a:outerShdw blurRad="139700" dist="76200" dir="2700000" algn="t" rotWithShape="0">
                <a:schemeClr val="accent1">
                  <a:lumMod val="50000"/>
                  <a:alpha val="68000"/>
                </a:schemeClr>
              </a:outerShdw>
              <a:softEdge rad="1270000"/>
            </a:effectLst>
            <a:scene3d>
              <a:camera prst="orthographicFront"/>
              <a:lightRig rig="threePt" dir="t"/>
            </a:scene3d>
            <a:sp3d>
              <a:bevelT w="12700" h="6350"/>
            </a:sp3d>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sp>
          <p:nvSpPr>
            <p:cNvPr id="61" name="任意多边形 60"/>
            <p:cNvSpPr/>
            <p:nvPr/>
          </p:nvSpPr>
          <p:spPr bwMode="auto">
            <a:xfrm>
              <a:off x="8710504" y="1258883"/>
              <a:ext cx="1111283" cy="901422"/>
            </a:xfrm>
            <a:custGeom>
              <a:avLst/>
              <a:gdLst>
                <a:gd name="connsiteX0" fmla="*/ 90753 w 1111283"/>
                <a:gd name="connsiteY0" fmla="*/ 768352 h 901422"/>
                <a:gd name="connsiteX1" fmla="*/ 164076 w 1111283"/>
                <a:gd name="connsiteY1" fmla="*/ 833897 h 901422"/>
                <a:gd name="connsiteX2" fmla="*/ 173165 w 1111283"/>
                <a:gd name="connsiteY2" fmla="*/ 839795 h 901422"/>
                <a:gd name="connsiteX3" fmla="*/ 34911 w 1111283"/>
                <a:gd name="connsiteY3" fmla="*/ 899241 h 901422"/>
                <a:gd name="connsiteX4" fmla="*/ 30663 w 1111283"/>
                <a:gd name="connsiteY4" fmla="*/ 901422 h 901422"/>
                <a:gd name="connsiteX5" fmla="*/ 0 w 1111283"/>
                <a:gd name="connsiteY5" fmla="*/ 859103 h 901422"/>
                <a:gd name="connsiteX6" fmla="*/ 90753 w 1111283"/>
                <a:gd name="connsiteY6" fmla="*/ 768352 h 901422"/>
                <a:gd name="connsiteX7" fmla="*/ 538799 w 1111283"/>
                <a:gd name="connsiteY7" fmla="*/ 143103 h 901422"/>
                <a:gd name="connsiteX8" fmla="*/ 628122 w 1111283"/>
                <a:gd name="connsiteY8" fmla="*/ 231710 h 901422"/>
                <a:gd name="connsiteX9" fmla="*/ 485205 w 1111283"/>
                <a:gd name="connsiteY9" fmla="*/ 375338 h 901422"/>
                <a:gd name="connsiteX10" fmla="*/ 736531 w 1111283"/>
                <a:gd name="connsiteY10" fmla="*/ 627617 h 901422"/>
                <a:gd name="connsiteX11" fmla="*/ 788814 w 1111283"/>
                <a:gd name="connsiteY11" fmla="*/ 680098 h 901422"/>
                <a:gd name="connsiteX12" fmla="*/ 675107 w 1111283"/>
                <a:gd name="connsiteY12" fmla="*/ 699970 h 901422"/>
                <a:gd name="connsiteX13" fmla="*/ 550570 w 1111283"/>
                <a:gd name="connsiteY13" fmla="*/ 727960 h 901422"/>
                <a:gd name="connsiteX14" fmla="*/ 515505 w 1111283"/>
                <a:gd name="connsiteY14" fmla="*/ 692895 h 901422"/>
                <a:gd name="connsiteX15" fmla="*/ 341573 w 1111283"/>
                <a:gd name="connsiteY15" fmla="*/ 518967 h 901422"/>
                <a:gd name="connsiteX16" fmla="*/ 233670 w 1111283"/>
                <a:gd name="connsiteY16" fmla="*/ 625438 h 901422"/>
                <a:gd name="connsiteX17" fmla="*/ 72173 w 1111283"/>
                <a:gd name="connsiteY17" fmla="*/ 465374 h 901422"/>
                <a:gd name="connsiteX18" fmla="*/ 357294 w 1111283"/>
                <a:gd name="connsiteY18" fmla="*/ 180260 h 901422"/>
                <a:gd name="connsiteX19" fmla="*/ 538799 w 1111283"/>
                <a:gd name="connsiteY19" fmla="*/ 143103 h 901422"/>
                <a:gd name="connsiteX20" fmla="*/ 538799 w 1111283"/>
                <a:gd name="connsiteY20" fmla="*/ 189 h 901422"/>
                <a:gd name="connsiteX21" fmla="*/ 1111283 w 1111283"/>
                <a:gd name="connsiteY21" fmla="*/ 560903 h 901422"/>
                <a:gd name="connsiteX22" fmla="*/ 1105782 w 1111283"/>
                <a:gd name="connsiteY22" fmla="*/ 640866 h 901422"/>
                <a:gd name="connsiteX23" fmla="*/ 1050391 w 1111283"/>
                <a:gd name="connsiteY23" fmla="*/ 644213 h 901422"/>
                <a:gd name="connsiteX24" fmla="*/ 894487 w 1111283"/>
                <a:gd name="connsiteY24" fmla="*/ 663259 h 901422"/>
                <a:gd name="connsiteX25" fmla="*/ 902790 w 1111283"/>
                <a:gd name="connsiteY25" fmla="*/ 641685 h 901422"/>
                <a:gd name="connsiteX26" fmla="*/ 538799 w 1111283"/>
                <a:gd name="connsiteY26" fmla="*/ 189 h 90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1283" h="901422">
                  <a:moveTo>
                    <a:pt x="90753" y="768352"/>
                  </a:moveTo>
                  <a:cubicBezTo>
                    <a:pt x="114245" y="792737"/>
                    <a:pt x="138775" y="814565"/>
                    <a:pt x="164076" y="833897"/>
                  </a:cubicBezTo>
                  <a:lnTo>
                    <a:pt x="173165" y="839795"/>
                  </a:lnTo>
                  <a:lnTo>
                    <a:pt x="34911" y="899241"/>
                  </a:lnTo>
                  <a:lnTo>
                    <a:pt x="30663" y="901422"/>
                  </a:lnTo>
                  <a:lnTo>
                    <a:pt x="0" y="859103"/>
                  </a:lnTo>
                  <a:cubicBezTo>
                    <a:pt x="0" y="859103"/>
                    <a:pt x="0" y="859103"/>
                    <a:pt x="90753" y="768352"/>
                  </a:cubicBezTo>
                  <a:close/>
                  <a:moveTo>
                    <a:pt x="538799" y="143103"/>
                  </a:moveTo>
                  <a:cubicBezTo>
                    <a:pt x="538799" y="143103"/>
                    <a:pt x="538799" y="143103"/>
                    <a:pt x="628122" y="231710"/>
                  </a:cubicBezTo>
                  <a:cubicBezTo>
                    <a:pt x="628122" y="231710"/>
                    <a:pt x="628122" y="231710"/>
                    <a:pt x="485205" y="375338"/>
                  </a:cubicBezTo>
                  <a:cubicBezTo>
                    <a:pt x="485205" y="375338"/>
                    <a:pt x="485205" y="375338"/>
                    <a:pt x="736531" y="627617"/>
                  </a:cubicBezTo>
                  <a:lnTo>
                    <a:pt x="788814" y="680098"/>
                  </a:lnTo>
                  <a:lnTo>
                    <a:pt x="675107" y="699970"/>
                  </a:lnTo>
                  <a:lnTo>
                    <a:pt x="550570" y="727960"/>
                  </a:lnTo>
                  <a:lnTo>
                    <a:pt x="515505" y="692895"/>
                  </a:lnTo>
                  <a:cubicBezTo>
                    <a:pt x="469068" y="646459"/>
                    <a:pt x="411915" y="589308"/>
                    <a:pt x="341573" y="518967"/>
                  </a:cubicBezTo>
                  <a:cubicBezTo>
                    <a:pt x="341573" y="518967"/>
                    <a:pt x="341573" y="518967"/>
                    <a:pt x="233670" y="625438"/>
                  </a:cubicBezTo>
                  <a:cubicBezTo>
                    <a:pt x="233670" y="625438"/>
                    <a:pt x="233670" y="625438"/>
                    <a:pt x="72173" y="465374"/>
                  </a:cubicBezTo>
                  <a:cubicBezTo>
                    <a:pt x="72173" y="465374"/>
                    <a:pt x="72173" y="465374"/>
                    <a:pt x="357294" y="180260"/>
                  </a:cubicBezTo>
                  <a:cubicBezTo>
                    <a:pt x="410173" y="201698"/>
                    <a:pt x="488778" y="190979"/>
                    <a:pt x="538799" y="143103"/>
                  </a:cubicBezTo>
                  <a:close/>
                  <a:moveTo>
                    <a:pt x="538799" y="189"/>
                  </a:moveTo>
                  <a:cubicBezTo>
                    <a:pt x="812128" y="-7850"/>
                    <a:pt x="1108369" y="242562"/>
                    <a:pt x="1111283" y="560903"/>
                  </a:cubicBezTo>
                  <a:lnTo>
                    <a:pt x="1105782" y="640866"/>
                  </a:lnTo>
                  <a:lnTo>
                    <a:pt x="1050391" y="644213"/>
                  </a:lnTo>
                  <a:lnTo>
                    <a:pt x="894487" y="663259"/>
                  </a:lnTo>
                  <a:lnTo>
                    <a:pt x="902790" y="641685"/>
                  </a:lnTo>
                  <a:cubicBezTo>
                    <a:pt x="967339" y="380028"/>
                    <a:pt x="797658" y="97102"/>
                    <a:pt x="538799" y="189"/>
                  </a:cubicBezTo>
                  <a:close/>
                </a:path>
              </a:pathLst>
            </a:custGeom>
            <a:gradFill>
              <a:gsLst>
                <a:gs pos="0">
                  <a:schemeClr val="bg1">
                    <a:alpha val="50000"/>
                  </a:schemeClr>
                </a:gs>
                <a:gs pos="100000">
                  <a:schemeClr val="bg1">
                    <a:alpha val="20000"/>
                  </a:schemeClr>
                </a:gs>
              </a:gsLst>
              <a:lin ang="4800000" scaled="0"/>
            </a:gradFill>
            <a:ln>
              <a:noFill/>
            </a:ln>
          </p:spPr>
          <p:txBody>
            <a:bodyPr vert="horz" wrap="square" lIns="91440" tIns="45720" rIns="91440" bIns="45720" numCol="1" anchor="t" anchorCtr="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grpSp>
    </p:spTree>
    <p:extLst>
      <p:ext uri="{BB962C8B-B14F-4D97-AF65-F5344CB8AC3E}">
        <p14:creationId xmlns:p14="http://schemas.microsoft.com/office/powerpoint/2010/main" val="303046250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50006" y="98682"/>
            <a:ext cx="3775393"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社会主义初级阶段</a:t>
            </a:r>
          </a:p>
        </p:txBody>
      </p:sp>
      <p:sp>
        <p:nvSpPr>
          <p:cNvPr id="12" name="矩形 11"/>
          <p:cNvSpPr/>
          <p:nvPr/>
        </p:nvSpPr>
        <p:spPr>
          <a:xfrm>
            <a:off x="8041290" y="2144537"/>
            <a:ext cx="3960209" cy="929640"/>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我国的社会主义建设，必须从我国的国情出发，</a:t>
            </a:r>
            <a:r>
              <a:rPr kumimoji="0" lang="zh-CN" altLang="en-US" sz="1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走中国特色社会主义道路，以中国式现代化全面推进中华民族伟大复兴。</a:t>
            </a:r>
          </a:p>
        </p:txBody>
      </p:sp>
      <p:grpSp>
        <p:nvGrpSpPr>
          <p:cNvPr id="13" name="组合 12"/>
          <p:cNvGrpSpPr/>
          <p:nvPr/>
        </p:nvGrpSpPr>
        <p:grpSpPr>
          <a:xfrm>
            <a:off x="6816031" y="2064442"/>
            <a:ext cx="1080000" cy="1080000"/>
            <a:chOff x="5767324" y="1623117"/>
            <a:chExt cx="1080000" cy="1080000"/>
          </a:xfrm>
        </p:grpSpPr>
        <p:sp>
          <p:nvSpPr>
            <p:cNvPr id="14" name="矩形 13"/>
            <p:cNvSpPr/>
            <p:nvPr/>
          </p:nvSpPr>
          <p:spPr>
            <a:xfrm>
              <a:off x="5767324" y="1623117"/>
              <a:ext cx="1080000" cy="10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5" name="矩形 14"/>
            <p:cNvSpPr/>
            <p:nvPr/>
          </p:nvSpPr>
          <p:spPr>
            <a:xfrm>
              <a:off x="5836383" y="1673753"/>
              <a:ext cx="960171" cy="978729"/>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发展</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道路</a:t>
              </a:r>
            </a:p>
          </p:txBody>
        </p:sp>
      </p:grpSp>
      <p:sp>
        <p:nvSpPr>
          <p:cNvPr id="16" name="矩形 15"/>
          <p:cNvSpPr/>
          <p:nvPr/>
        </p:nvSpPr>
        <p:spPr>
          <a:xfrm>
            <a:off x="8041290" y="3374942"/>
            <a:ext cx="3960209" cy="1409700"/>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在现阶段，我国社会的主要矛盾</a:t>
            </a: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：是人民日益增长的美好生活需要和不平衡不充分的发展之间的矛盾。</a:t>
            </a:r>
            <a:r>
              <a:rPr kumimoji="0" lang="zh-CN" altLang="en-US" sz="12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由于国内的因素和国际的影响，阶级斗争还在一定范围内长期存在，在某种条件下还有可能激化，但已经不是主要矛盾。</a:t>
            </a:r>
          </a:p>
        </p:txBody>
      </p:sp>
      <p:grpSp>
        <p:nvGrpSpPr>
          <p:cNvPr id="17" name="组合 16"/>
          <p:cNvGrpSpPr/>
          <p:nvPr/>
        </p:nvGrpSpPr>
        <p:grpSpPr>
          <a:xfrm>
            <a:off x="6816031" y="3512991"/>
            <a:ext cx="1080000" cy="1080000"/>
            <a:chOff x="5767324" y="1623117"/>
            <a:chExt cx="1080000" cy="1080000"/>
          </a:xfrm>
        </p:grpSpPr>
        <p:sp>
          <p:nvSpPr>
            <p:cNvPr id="18" name="矩形 17"/>
            <p:cNvSpPr/>
            <p:nvPr/>
          </p:nvSpPr>
          <p:spPr>
            <a:xfrm>
              <a:off x="5767324" y="1623117"/>
              <a:ext cx="1080000" cy="10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9" name="矩形 18"/>
            <p:cNvSpPr/>
            <p:nvPr/>
          </p:nvSpPr>
          <p:spPr>
            <a:xfrm>
              <a:off x="5836383" y="1673753"/>
              <a:ext cx="960171" cy="978729"/>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主要</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矛盾</a:t>
              </a:r>
            </a:p>
          </p:txBody>
        </p:sp>
      </p:grpSp>
      <p:sp>
        <p:nvSpPr>
          <p:cNvPr id="20" name="矩形 19"/>
          <p:cNvSpPr/>
          <p:nvPr/>
        </p:nvSpPr>
        <p:spPr>
          <a:xfrm>
            <a:off x="8041290" y="4908879"/>
            <a:ext cx="3960209" cy="120967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我国社会主义建设的根本任务</a:t>
            </a: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，是进一步解放生产力，发展生产力，逐步实现社会主义现代化，并且为此而改革生产关系和上层建筑中不适应生产力发展的方面和环节。</a:t>
            </a:r>
          </a:p>
        </p:txBody>
      </p:sp>
      <p:grpSp>
        <p:nvGrpSpPr>
          <p:cNvPr id="21" name="组合 20"/>
          <p:cNvGrpSpPr/>
          <p:nvPr/>
        </p:nvGrpSpPr>
        <p:grpSpPr>
          <a:xfrm>
            <a:off x="6816031" y="4961541"/>
            <a:ext cx="1080000" cy="1080000"/>
            <a:chOff x="5767324" y="1623117"/>
            <a:chExt cx="1080000" cy="1080000"/>
          </a:xfrm>
        </p:grpSpPr>
        <p:sp>
          <p:nvSpPr>
            <p:cNvPr id="22" name="矩形 21"/>
            <p:cNvSpPr/>
            <p:nvPr/>
          </p:nvSpPr>
          <p:spPr>
            <a:xfrm>
              <a:off x="5767324" y="1623117"/>
              <a:ext cx="1080000" cy="10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23" name="矩形 22"/>
            <p:cNvSpPr/>
            <p:nvPr/>
          </p:nvSpPr>
          <p:spPr>
            <a:xfrm>
              <a:off x="5836383" y="1673753"/>
              <a:ext cx="960171" cy="978729"/>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根本</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任务</a:t>
              </a:r>
            </a:p>
          </p:txBody>
        </p:sp>
      </p:grpSp>
      <p:sp>
        <p:nvSpPr>
          <p:cNvPr id="52" name="矩形 51"/>
          <p:cNvSpPr/>
          <p:nvPr/>
        </p:nvSpPr>
        <p:spPr>
          <a:xfrm>
            <a:off x="925918" y="3029017"/>
            <a:ext cx="4722090"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社会主义初级阶段</a:t>
            </a:r>
          </a:p>
        </p:txBody>
      </p:sp>
      <p:sp>
        <p:nvSpPr>
          <p:cNvPr id="53" name="矩形 52"/>
          <p:cNvSpPr/>
          <p:nvPr/>
        </p:nvSpPr>
        <p:spPr>
          <a:xfrm>
            <a:off x="454200" y="3879218"/>
            <a:ext cx="6020115" cy="1212640"/>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第十一至二十自然</a:t>
            </a:r>
            <a:r>
              <a:rPr kumimoji="0" lang="zh-CN" altLang="en-US" sz="20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段</a:t>
            </a:r>
            <a:r>
              <a:rPr kumimoji="0" lang="en-US" altLang="zh-CN"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明</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确指出，“我国正处于并将长期处于社会主义初级阶段”</a:t>
            </a:r>
            <a:r>
              <a:rPr kumimoji="0" lang="en-US" altLang="zh-CN"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阐述了党在社会主义初级阶段的基本路线和基本任务。</a:t>
            </a:r>
          </a:p>
        </p:txBody>
      </p:sp>
      <p:sp>
        <p:nvSpPr>
          <p:cNvPr id="55" name="任意多边形 54"/>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56" name="组合 55"/>
          <p:cNvGrpSpPr/>
          <p:nvPr/>
        </p:nvGrpSpPr>
        <p:grpSpPr>
          <a:xfrm>
            <a:off x="1094105" y="1761490"/>
            <a:ext cx="4150360" cy="937826"/>
            <a:chOff x="1864128" y="1741668"/>
            <a:chExt cx="4150518" cy="937753"/>
          </a:xfrm>
        </p:grpSpPr>
        <p:sp>
          <p:nvSpPr>
            <p:cNvPr id="57"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58" name="TextBox 20"/>
            <p:cNvSpPr txBox="1"/>
            <p:nvPr/>
          </p:nvSpPr>
          <p:spPr>
            <a:xfrm>
              <a:off x="1864128" y="1741668"/>
              <a:ext cx="2551053" cy="75707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59" name="组合 58"/>
            <p:cNvGrpSpPr/>
            <p:nvPr/>
          </p:nvGrpSpPr>
          <p:grpSpPr>
            <a:xfrm>
              <a:off x="4480711" y="1774628"/>
              <a:ext cx="734747" cy="904793"/>
              <a:chOff x="7205985" y="2344820"/>
              <a:chExt cx="1567204" cy="1929907"/>
            </a:xfrm>
          </p:grpSpPr>
          <p:grpSp>
            <p:nvGrpSpPr>
              <p:cNvPr id="69" name="组合 68"/>
              <p:cNvGrpSpPr/>
              <p:nvPr/>
            </p:nvGrpSpPr>
            <p:grpSpPr>
              <a:xfrm>
                <a:off x="7205985" y="2491783"/>
                <a:ext cx="1567204" cy="1567202"/>
                <a:chOff x="4098675" y="1936897"/>
                <a:chExt cx="1175403" cy="1175401"/>
              </a:xfrm>
              <a:effectLst/>
            </p:grpSpPr>
            <p:sp>
              <p:nvSpPr>
                <p:cNvPr id="71" name="矩形 7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72" name="直接连接符 7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70" name="TextBox 14"/>
              <p:cNvSpPr txBox="1"/>
              <p:nvPr/>
            </p:nvSpPr>
            <p:spPr>
              <a:xfrm>
                <a:off x="7248450" y="2344820"/>
                <a:ext cx="1482274" cy="1929907"/>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60" name="组合 59"/>
            <p:cNvGrpSpPr/>
            <p:nvPr/>
          </p:nvGrpSpPr>
          <p:grpSpPr>
            <a:xfrm>
              <a:off x="5279899" y="1774628"/>
              <a:ext cx="734747" cy="904793"/>
              <a:chOff x="8910643" y="2344820"/>
              <a:chExt cx="1567204" cy="1929907"/>
            </a:xfrm>
          </p:grpSpPr>
          <p:grpSp>
            <p:nvGrpSpPr>
              <p:cNvPr id="64" name="组合 63"/>
              <p:cNvGrpSpPr/>
              <p:nvPr/>
            </p:nvGrpSpPr>
            <p:grpSpPr>
              <a:xfrm>
                <a:off x="8910643" y="2491783"/>
                <a:ext cx="1567204" cy="1567202"/>
                <a:chOff x="4098675" y="1936897"/>
                <a:chExt cx="1175403" cy="1175401"/>
              </a:xfrm>
              <a:effectLst/>
            </p:grpSpPr>
            <p:sp>
              <p:nvSpPr>
                <p:cNvPr id="66" name="矩形 6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67" name="直接连接符 6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65" name="TextBox 14"/>
              <p:cNvSpPr txBox="1"/>
              <p:nvPr/>
            </p:nvSpPr>
            <p:spPr>
              <a:xfrm>
                <a:off x="8953108" y="2344820"/>
                <a:ext cx="1482274" cy="1929907"/>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sp>
        <p:nvSpPr>
          <p:cNvPr id="2" name="矩形 1"/>
          <p:cNvSpPr/>
          <p:nvPr/>
        </p:nvSpPr>
        <p:spPr>
          <a:xfrm>
            <a:off x="6816090" y="1137285"/>
            <a:ext cx="5105400" cy="732508"/>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这</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是在原本经济文化落后的中国建设社会主义现代化不可逾越的历史阶段，需要上百年的时间。</a:t>
            </a:r>
          </a:p>
        </p:txBody>
      </p:sp>
    </p:spTree>
    <p:extLst>
      <p:ext uri="{BB962C8B-B14F-4D97-AF65-F5344CB8AC3E}">
        <p14:creationId xmlns:p14="http://schemas.microsoft.com/office/powerpoint/2010/main" val="272373279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52"/>
                                        </p:tgtEl>
                                        <p:attrNameLst>
                                          <p:attrName>style.visibility</p:attrName>
                                        </p:attrNameLst>
                                      </p:cBhvr>
                                      <p:to>
                                        <p:strVal val="visible"/>
                                      </p:to>
                                    </p:set>
                                  </p:childTnLst>
                                </p:cTn>
                              </p:par>
                            </p:childTnLst>
                          </p:cTn>
                        </p:par>
                        <p:par>
                          <p:cTn id="11" fill="hold">
                            <p:stCondLst>
                              <p:cond delay="2750"/>
                            </p:stCondLst>
                            <p:childTnLst>
                              <p:par>
                                <p:cTn id="12" presetID="22" presetClass="entr" presetSubtype="1" fill="hold" grpId="0" nodeType="after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wipe(up)">
                                      <p:cBhvr>
                                        <p:cTn id="14" dur="500"/>
                                        <p:tgtEl>
                                          <p:spTgt spid="53"/>
                                        </p:tgtEl>
                                      </p:cBhvr>
                                    </p:animEffect>
                                  </p:childTnLst>
                                </p:cTn>
                              </p:par>
                            </p:childTnLst>
                          </p:cTn>
                        </p:par>
                        <p:par>
                          <p:cTn id="15" fill="hold">
                            <p:stCondLst>
                              <p:cond delay="3250"/>
                            </p:stCondLst>
                            <p:childTnLst>
                              <p:par>
                                <p:cTn id="16" presetID="2" presetClass="entr" presetSubtype="2"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3750"/>
                            </p:stCondLst>
                            <p:childTnLst>
                              <p:par>
                                <p:cTn id="21" presetID="53" presetClass="entr" presetSubtype="16"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4250"/>
                            </p:stCondLst>
                            <p:childTnLst>
                              <p:par>
                                <p:cTn id="27" presetID="2" presetClass="entr" presetSubtype="2"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1+#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childTnLst>
                          </p:cTn>
                        </p:par>
                        <p:par>
                          <p:cTn id="31" fill="hold">
                            <p:stCondLst>
                              <p:cond delay="4750"/>
                            </p:stCondLst>
                            <p:childTnLst>
                              <p:par>
                                <p:cTn id="32" presetID="53" presetClass="entr" presetSubtype="16"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childTnLst>
                          </p:cTn>
                        </p:par>
                        <p:par>
                          <p:cTn id="37" fill="hold">
                            <p:stCondLst>
                              <p:cond delay="5250"/>
                            </p:stCondLst>
                            <p:childTnLst>
                              <p:par>
                                <p:cTn id="38" presetID="2" presetClass="entr" presetSubtype="2"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ppt_y"/>
                                          </p:val>
                                        </p:tav>
                                        <p:tav tm="100000">
                                          <p:val>
                                            <p:strVal val="#ppt_y"/>
                                          </p:val>
                                        </p:tav>
                                      </p:tavLst>
                                    </p:anim>
                                  </p:childTnLst>
                                </p:cTn>
                              </p:par>
                            </p:childTnLst>
                          </p:cTn>
                        </p:par>
                        <p:par>
                          <p:cTn id="42" fill="hold">
                            <p:stCondLst>
                              <p:cond delay="5750"/>
                            </p:stCondLst>
                            <p:childTnLst>
                              <p:par>
                                <p:cTn id="43" presetID="53" presetClass="entr" presetSubtype="16"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6250"/>
                            </p:stCondLst>
                            <p:childTnLst>
                              <p:par>
                                <p:cTn id="49" presetID="2" presetClass="entr" presetSubtype="2"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1+#ppt_w/2"/>
                                          </p:val>
                                        </p:tav>
                                        <p:tav tm="100000">
                                          <p:val>
                                            <p:strVal val="#ppt_x"/>
                                          </p:val>
                                        </p:tav>
                                      </p:tavLst>
                                    </p:anim>
                                    <p:anim calcmode="lin" valueType="num">
                                      <p:cBhvr additive="base">
                                        <p:cTn id="5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52" grpId="0"/>
      <p:bldP spid="53" grpId="0"/>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739454" y="185060"/>
            <a:ext cx="3365024" cy="5232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800" b="0"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社会主义初级阶段</a:t>
            </a:r>
          </a:p>
        </p:txBody>
      </p:sp>
      <p:sp>
        <p:nvSpPr>
          <p:cNvPr id="31" name="矩形 30"/>
          <p:cNvSpPr/>
          <p:nvPr/>
        </p:nvSpPr>
        <p:spPr>
          <a:xfrm>
            <a:off x="363567" y="2525077"/>
            <a:ext cx="5164397" cy="1012585"/>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5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必</a:t>
            </a:r>
            <a:r>
              <a:rPr kumimoji="0" lang="zh-CN" altLang="en-US" sz="15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须坚持和完善公有制为主体、多种所有制经济共同发展按劳分配为主体、多种分配方式并存，社会主义市场经济体制等</a:t>
            </a:r>
            <a:r>
              <a:rPr kumimoji="0" lang="zh-CN" altLang="en-US" sz="1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基本经济</a:t>
            </a:r>
            <a:r>
              <a:rPr kumimoji="0" lang="zh-CN" altLang="en-US" sz="16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制</a:t>
            </a:r>
            <a:r>
              <a:rPr kumimoji="0" lang="zh-CN" altLang="en-US" sz="16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度</a:t>
            </a:r>
            <a:r>
              <a:rPr lang="zh-CN" altLang="en-US" sz="1600" b="1" noProof="0" smtClean="0">
                <a:solidFill>
                  <a:srgbClr val="C00000"/>
                </a:solidFill>
                <a:latin typeface="Times New Roman" panose="02020603050405020304" pitchFamily="18" charset="0"/>
                <a:ea typeface="华文中宋" panose="02010600040101010101" pitchFamily="2" charset="-122"/>
                <a:cs typeface="+mn-ea"/>
                <a:sym typeface="微软雅黑" panose="020B0503020204020204" pitchFamily="34" charset="-122"/>
              </a:rPr>
              <a:t>。</a:t>
            </a:r>
            <a:endParaRPr kumimoji="0" lang="zh-CN" altLang="en-US" sz="15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nvGrpSpPr>
          <p:cNvPr id="9" name="组合 8"/>
          <p:cNvGrpSpPr/>
          <p:nvPr/>
        </p:nvGrpSpPr>
        <p:grpSpPr>
          <a:xfrm>
            <a:off x="2013622" y="1195672"/>
            <a:ext cx="1267449" cy="1267449"/>
            <a:chOff x="264199" y="1876337"/>
            <a:chExt cx="1267449" cy="1267449"/>
          </a:xfrm>
        </p:grpSpPr>
        <p:sp>
          <p:nvSpPr>
            <p:cNvPr id="32" name="椭圆 31"/>
            <p:cNvSpPr/>
            <p:nvPr/>
          </p:nvSpPr>
          <p:spPr>
            <a:xfrm>
              <a:off x="264199" y="1876337"/>
              <a:ext cx="1267449" cy="12674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33" name="矩形 32"/>
            <p:cNvSpPr/>
            <p:nvPr/>
          </p:nvSpPr>
          <p:spPr>
            <a:xfrm>
              <a:off x="319823" y="2110208"/>
              <a:ext cx="1156200" cy="83099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基本经济制度</a:t>
              </a:r>
            </a:p>
          </p:txBody>
        </p:sp>
      </p:grpSp>
      <p:grpSp>
        <p:nvGrpSpPr>
          <p:cNvPr id="10" name="组合 9"/>
          <p:cNvGrpSpPr/>
          <p:nvPr/>
        </p:nvGrpSpPr>
        <p:grpSpPr>
          <a:xfrm>
            <a:off x="6566795" y="2382130"/>
            <a:ext cx="4862243" cy="562092"/>
            <a:chOff x="6566795" y="1763693"/>
            <a:chExt cx="4862243" cy="562092"/>
          </a:xfrm>
        </p:grpSpPr>
        <p:sp>
          <p:nvSpPr>
            <p:cNvPr id="41" name="矩形 40"/>
            <p:cNvSpPr/>
            <p:nvPr/>
          </p:nvSpPr>
          <p:spPr>
            <a:xfrm>
              <a:off x="6566795" y="1763693"/>
              <a:ext cx="4862243"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2" name="矩形 41"/>
            <p:cNvSpPr/>
            <p:nvPr/>
          </p:nvSpPr>
          <p:spPr>
            <a:xfrm>
              <a:off x="7000241" y="1865293"/>
              <a:ext cx="4246880" cy="39878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发展是我们党执政兴国的第一要务。</a:t>
              </a:r>
            </a:p>
          </p:txBody>
        </p:sp>
      </p:grpSp>
      <p:sp>
        <p:nvSpPr>
          <p:cNvPr id="58" name="矩形 57"/>
          <p:cNvSpPr/>
          <p:nvPr/>
        </p:nvSpPr>
        <p:spPr>
          <a:xfrm>
            <a:off x="363566" y="5095849"/>
            <a:ext cx="5164397" cy="1012585"/>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5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鼓</a:t>
            </a:r>
            <a:r>
              <a:rPr kumimoji="0" lang="zh-CN" altLang="en-US" sz="15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励一部分地区和一部分人先富起来，逐步实现全体人民共同富裕，在生产发展和社会财富增长的基础上不断满足人民日益增长的美好生活需要，促进人的</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全面发展</a:t>
            </a:r>
            <a:r>
              <a:rPr kumimoji="0" lang="zh-CN" altLang="en-US" sz="15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p>
        </p:txBody>
      </p:sp>
      <p:grpSp>
        <p:nvGrpSpPr>
          <p:cNvPr id="59" name="组合 58"/>
          <p:cNvGrpSpPr/>
          <p:nvPr/>
        </p:nvGrpSpPr>
        <p:grpSpPr>
          <a:xfrm>
            <a:off x="1953492" y="3537663"/>
            <a:ext cx="1327580" cy="1324316"/>
            <a:chOff x="264199" y="1876337"/>
            <a:chExt cx="1267449" cy="1267449"/>
          </a:xfrm>
        </p:grpSpPr>
        <p:sp>
          <p:nvSpPr>
            <p:cNvPr id="60" name="椭圆 59"/>
            <p:cNvSpPr/>
            <p:nvPr/>
          </p:nvSpPr>
          <p:spPr>
            <a:xfrm>
              <a:off x="264199" y="1876337"/>
              <a:ext cx="1267449" cy="12674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61" name="矩形 60"/>
            <p:cNvSpPr/>
            <p:nvPr/>
          </p:nvSpPr>
          <p:spPr>
            <a:xfrm>
              <a:off x="319823" y="2110208"/>
              <a:ext cx="1156200" cy="82994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共同</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富裕</a:t>
              </a:r>
            </a:p>
          </p:txBody>
        </p:sp>
      </p:grpSp>
      <p:sp>
        <p:nvSpPr>
          <p:cNvPr id="4" name="矩形 3"/>
          <p:cNvSpPr/>
          <p:nvPr/>
        </p:nvSpPr>
        <p:spPr>
          <a:xfrm>
            <a:off x="6626471" y="3121372"/>
            <a:ext cx="4620650" cy="1569660"/>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必</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须坚持以人民为中心的发展思想，把握新发展阶段，贯彻创新、协调、绿色、开放、共享的新发展理念，加快构建以国内大循环为主体、国内国际双循环相互促进的新发展格局，推动高质量发展。</a:t>
            </a:r>
          </a:p>
        </p:txBody>
      </p:sp>
      <p:sp>
        <p:nvSpPr>
          <p:cNvPr id="12" name="圆角矩形 11"/>
          <p:cNvSpPr/>
          <p:nvPr/>
        </p:nvSpPr>
        <p:spPr>
          <a:xfrm>
            <a:off x="6568440" y="3020695"/>
            <a:ext cx="4859655" cy="1771015"/>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Tree>
    <p:extLst>
      <p:ext uri="{BB962C8B-B14F-4D97-AF65-F5344CB8AC3E}">
        <p14:creationId xmlns:p14="http://schemas.microsoft.com/office/powerpoint/2010/main" val="187694239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750"/>
                                        <p:tgtEl>
                                          <p:spTgt spid="31"/>
                                        </p:tgtEl>
                                      </p:cBhvr>
                                    </p:animEffect>
                                    <p:anim calcmode="lin" valueType="num">
                                      <p:cBhvr>
                                        <p:cTn id="18" dur="750" fill="hold"/>
                                        <p:tgtEl>
                                          <p:spTgt spid="31"/>
                                        </p:tgtEl>
                                        <p:attrNameLst>
                                          <p:attrName>ppt_x</p:attrName>
                                        </p:attrNameLst>
                                      </p:cBhvr>
                                      <p:tavLst>
                                        <p:tav tm="0">
                                          <p:val>
                                            <p:strVal val="#ppt_x"/>
                                          </p:val>
                                        </p:tav>
                                        <p:tav tm="100000">
                                          <p:val>
                                            <p:strVal val="#ppt_x"/>
                                          </p:val>
                                        </p:tav>
                                      </p:tavLst>
                                    </p:anim>
                                    <p:anim calcmode="lin" valueType="num">
                                      <p:cBhvr>
                                        <p:cTn id="19" dur="750" fill="hold"/>
                                        <p:tgtEl>
                                          <p:spTgt spid="3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p:cTn id="23" dur="500" fill="hold"/>
                                        <p:tgtEl>
                                          <p:spTgt spid="59"/>
                                        </p:tgtEl>
                                        <p:attrNameLst>
                                          <p:attrName>ppt_w</p:attrName>
                                        </p:attrNameLst>
                                      </p:cBhvr>
                                      <p:tavLst>
                                        <p:tav tm="0">
                                          <p:val>
                                            <p:fltVal val="0"/>
                                          </p:val>
                                        </p:tav>
                                        <p:tav tm="100000">
                                          <p:val>
                                            <p:strVal val="#ppt_w"/>
                                          </p:val>
                                        </p:tav>
                                      </p:tavLst>
                                    </p:anim>
                                    <p:anim calcmode="lin" valueType="num">
                                      <p:cBhvr>
                                        <p:cTn id="24" dur="500" fill="hold"/>
                                        <p:tgtEl>
                                          <p:spTgt spid="59"/>
                                        </p:tgtEl>
                                        <p:attrNameLst>
                                          <p:attrName>ppt_h</p:attrName>
                                        </p:attrNameLst>
                                      </p:cBhvr>
                                      <p:tavLst>
                                        <p:tav tm="0">
                                          <p:val>
                                            <p:fltVal val="0"/>
                                          </p:val>
                                        </p:tav>
                                        <p:tav tm="100000">
                                          <p:val>
                                            <p:strVal val="#ppt_h"/>
                                          </p:val>
                                        </p:tav>
                                      </p:tavLst>
                                    </p:anim>
                                    <p:animEffect transition="in" filter="fade">
                                      <p:cBhvr>
                                        <p:cTn id="25" dur="500"/>
                                        <p:tgtEl>
                                          <p:spTgt spid="59"/>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750"/>
                                        <p:tgtEl>
                                          <p:spTgt spid="58"/>
                                        </p:tgtEl>
                                      </p:cBhvr>
                                    </p:animEffect>
                                    <p:anim calcmode="lin" valueType="num">
                                      <p:cBhvr>
                                        <p:cTn id="30" dur="750" fill="hold"/>
                                        <p:tgtEl>
                                          <p:spTgt spid="58"/>
                                        </p:tgtEl>
                                        <p:attrNameLst>
                                          <p:attrName>ppt_x</p:attrName>
                                        </p:attrNameLst>
                                      </p:cBhvr>
                                      <p:tavLst>
                                        <p:tav tm="0">
                                          <p:val>
                                            <p:strVal val="#ppt_x"/>
                                          </p:val>
                                        </p:tav>
                                        <p:tav tm="100000">
                                          <p:val>
                                            <p:strVal val="#ppt_x"/>
                                          </p:val>
                                        </p:tav>
                                      </p:tavLst>
                                    </p:anim>
                                    <p:anim calcmode="lin" valueType="num">
                                      <p:cBhvr>
                                        <p:cTn id="31" dur="750" fill="hold"/>
                                        <p:tgtEl>
                                          <p:spTgt spid="58"/>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6" presetClass="entr" presetSubtype="21"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arn(inVertical)">
                                      <p:cBhvr>
                                        <p:cTn id="35"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1" grpId="0"/>
      <p:bldP spid="5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51131" y="89127"/>
            <a:ext cx="3775393"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社会主义初级阶段</a:t>
            </a:r>
          </a:p>
        </p:txBody>
      </p:sp>
      <p:grpSp>
        <p:nvGrpSpPr>
          <p:cNvPr id="10" name="组合 9"/>
          <p:cNvGrpSpPr/>
          <p:nvPr/>
        </p:nvGrpSpPr>
        <p:grpSpPr>
          <a:xfrm>
            <a:off x="3517887" y="1540210"/>
            <a:ext cx="6108251" cy="891855"/>
            <a:chOff x="6566795" y="1763693"/>
            <a:chExt cx="4862243" cy="562092"/>
          </a:xfrm>
        </p:grpSpPr>
        <p:sp>
          <p:nvSpPr>
            <p:cNvPr id="41" name="矩形 40"/>
            <p:cNvSpPr/>
            <p:nvPr/>
          </p:nvSpPr>
          <p:spPr>
            <a:xfrm>
              <a:off x="6566795" y="1763693"/>
              <a:ext cx="4862243"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2" name="矩形 41"/>
            <p:cNvSpPr/>
            <p:nvPr/>
          </p:nvSpPr>
          <p:spPr>
            <a:xfrm>
              <a:off x="6921634" y="1779258"/>
              <a:ext cx="4152563" cy="32976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各项工作总的出发点和检验标准</a:t>
              </a:r>
            </a:p>
          </p:txBody>
        </p:sp>
      </p:grpSp>
      <p:grpSp>
        <p:nvGrpSpPr>
          <p:cNvPr id="3" name="组合 2"/>
          <p:cNvGrpSpPr/>
          <p:nvPr/>
        </p:nvGrpSpPr>
        <p:grpSpPr>
          <a:xfrm>
            <a:off x="3527413" y="2395460"/>
            <a:ext cx="6090412" cy="900986"/>
            <a:chOff x="6945024" y="4034833"/>
            <a:chExt cx="4852717" cy="567847"/>
          </a:xfrm>
        </p:grpSpPr>
        <p:sp>
          <p:nvSpPr>
            <p:cNvPr id="44" name="矩形 43"/>
            <p:cNvSpPr/>
            <p:nvPr/>
          </p:nvSpPr>
          <p:spPr>
            <a:xfrm>
              <a:off x="6945024" y="4034833"/>
              <a:ext cx="127665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5" name="矩形 44"/>
            <p:cNvSpPr/>
            <p:nvPr/>
          </p:nvSpPr>
          <p:spPr>
            <a:xfrm>
              <a:off x="6962781" y="4144362"/>
              <a:ext cx="1266488" cy="331094"/>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有利于 </a:t>
              </a:r>
              <a:endPar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46" name="矩形 45"/>
            <p:cNvSpPr/>
            <p:nvPr/>
          </p:nvSpPr>
          <p:spPr>
            <a:xfrm>
              <a:off x="8483809" y="4127397"/>
              <a:ext cx="3089900" cy="331094"/>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发展社会主义社会的生产力</a:t>
              </a:r>
            </a:p>
          </p:txBody>
        </p:sp>
        <p:sp>
          <p:nvSpPr>
            <p:cNvPr id="47" name="矩形 46"/>
            <p:cNvSpPr/>
            <p:nvPr/>
          </p:nvSpPr>
          <p:spPr>
            <a:xfrm>
              <a:off x="8259778" y="4034833"/>
              <a:ext cx="3537963"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48" name="组合 47"/>
          <p:cNvGrpSpPr/>
          <p:nvPr/>
        </p:nvGrpSpPr>
        <p:grpSpPr>
          <a:xfrm>
            <a:off x="3527413" y="3257680"/>
            <a:ext cx="6090412" cy="900986"/>
            <a:chOff x="6945024" y="4034833"/>
            <a:chExt cx="4852717" cy="567847"/>
          </a:xfrm>
        </p:grpSpPr>
        <p:sp>
          <p:nvSpPr>
            <p:cNvPr id="49" name="矩形 48"/>
            <p:cNvSpPr/>
            <p:nvPr/>
          </p:nvSpPr>
          <p:spPr>
            <a:xfrm>
              <a:off x="6945024" y="4034833"/>
              <a:ext cx="127665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50" name="矩形 49"/>
            <p:cNvSpPr/>
            <p:nvPr/>
          </p:nvSpPr>
          <p:spPr>
            <a:xfrm>
              <a:off x="6950107" y="4090811"/>
              <a:ext cx="1266488" cy="331094"/>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有利于 </a:t>
              </a:r>
              <a:endPar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51" name="矩形 50"/>
            <p:cNvSpPr/>
            <p:nvPr/>
          </p:nvSpPr>
          <p:spPr>
            <a:xfrm>
              <a:off x="8361193" y="4152529"/>
              <a:ext cx="3335130" cy="331094"/>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增强社会主义国家的综合国力</a:t>
              </a:r>
            </a:p>
          </p:txBody>
        </p:sp>
        <p:sp>
          <p:nvSpPr>
            <p:cNvPr id="52" name="矩形 51"/>
            <p:cNvSpPr/>
            <p:nvPr/>
          </p:nvSpPr>
          <p:spPr>
            <a:xfrm>
              <a:off x="8259778" y="4034833"/>
              <a:ext cx="3537963"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53" name="组合 52"/>
          <p:cNvGrpSpPr/>
          <p:nvPr/>
        </p:nvGrpSpPr>
        <p:grpSpPr>
          <a:xfrm>
            <a:off x="3527413" y="4119901"/>
            <a:ext cx="6090412" cy="900986"/>
            <a:chOff x="6945024" y="4034833"/>
            <a:chExt cx="4852717" cy="567847"/>
          </a:xfrm>
        </p:grpSpPr>
        <p:sp>
          <p:nvSpPr>
            <p:cNvPr id="54" name="矩形 53"/>
            <p:cNvSpPr/>
            <p:nvPr/>
          </p:nvSpPr>
          <p:spPr>
            <a:xfrm>
              <a:off x="6945024" y="4034833"/>
              <a:ext cx="127665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55" name="矩形 54"/>
            <p:cNvSpPr/>
            <p:nvPr/>
          </p:nvSpPr>
          <p:spPr>
            <a:xfrm>
              <a:off x="6950107" y="4090811"/>
              <a:ext cx="1266488" cy="331094"/>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有利于 </a:t>
              </a:r>
              <a:endPar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56" name="矩形 55"/>
            <p:cNvSpPr/>
            <p:nvPr/>
          </p:nvSpPr>
          <p:spPr>
            <a:xfrm>
              <a:off x="8946844" y="4138359"/>
              <a:ext cx="2415517" cy="360796"/>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提高人民的生活水平 </a:t>
              </a:r>
            </a:p>
          </p:txBody>
        </p:sp>
        <p:sp>
          <p:nvSpPr>
            <p:cNvPr id="57" name="矩形 56"/>
            <p:cNvSpPr/>
            <p:nvPr/>
          </p:nvSpPr>
          <p:spPr>
            <a:xfrm>
              <a:off x="8259778" y="4034833"/>
              <a:ext cx="3537963"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
        <p:nvSpPr>
          <p:cNvPr id="2" name="矩形 1"/>
          <p:cNvSpPr/>
          <p:nvPr/>
        </p:nvSpPr>
        <p:spPr>
          <a:xfrm>
            <a:off x="1062240" y="5400916"/>
            <a:ext cx="10683644" cy="45243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尊重劳动、尊重知识、尊重人才、尊重创造，做到发展为了人民、发展依靠人民、发展成果由人民共享。</a:t>
            </a:r>
          </a:p>
        </p:txBody>
      </p:sp>
    </p:spTree>
    <p:extLst>
      <p:ext uri="{BB962C8B-B14F-4D97-AF65-F5344CB8AC3E}">
        <p14:creationId xmlns:p14="http://schemas.microsoft.com/office/powerpoint/2010/main" val="171787872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750"/>
                                        <p:tgtEl>
                                          <p:spTgt spid="10"/>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750"/>
                                        <p:tgtEl>
                                          <p:spTgt spid="48"/>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left)">
                                      <p:cBhvr>
                                        <p:cTn id="23" dur="750"/>
                                        <p:tgtEl>
                                          <p:spTgt spid="53"/>
                                        </p:tgtEl>
                                      </p:cBhvr>
                                    </p:animEffect>
                                  </p:childTnLst>
                                </p:cTn>
                              </p:par>
                            </p:childTnLst>
                          </p:cTn>
                        </p:par>
                        <p:par>
                          <p:cTn id="24" fill="hold">
                            <p:stCondLst>
                              <p:cond delay="5000"/>
                            </p:stCondLst>
                            <p:childTnLst>
                              <p:par>
                                <p:cTn id="25" presetID="42"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750"/>
                                        <p:tgtEl>
                                          <p:spTgt spid="2"/>
                                        </p:tgtEl>
                                      </p:cBhvr>
                                    </p:animEffect>
                                    <p:anim calcmode="lin" valueType="num">
                                      <p:cBhvr>
                                        <p:cTn id="28" dur="750" fill="hold"/>
                                        <p:tgtEl>
                                          <p:spTgt spid="2"/>
                                        </p:tgtEl>
                                        <p:attrNameLst>
                                          <p:attrName>ppt_x</p:attrName>
                                        </p:attrNameLst>
                                      </p:cBhvr>
                                      <p:tavLst>
                                        <p:tav tm="0">
                                          <p:val>
                                            <p:strVal val="#ppt_x"/>
                                          </p:val>
                                        </p:tav>
                                        <p:tav tm="100000">
                                          <p:val>
                                            <p:strVal val="#ppt_x"/>
                                          </p:val>
                                        </p:tav>
                                      </p:tavLst>
                                    </p:anim>
                                    <p:anim calcmode="lin" valueType="num">
                                      <p:cBhvr>
                                        <p:cTn id="29" dur="7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36180" y="106392"/>
            <a:ext cx="3775393"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社会主义初级阶段</a:t>
            </a:r>
          </a:p>
        </p:txBody>
      </p:sp>
      <p:grpSp>
        <p:nvGrpSpPr>
          <p:cNvPr id="3" name="组合 2"/>
          <p:cNvGrpSpPr/>
          <p:nvPr/>
        </p:nvGrpSpPr>
        <p:grpSpPr>
          <a:xfrm>
            <a:off x="8391071" y="1629968"/>
            <a:ext cx="3432106" cy="570230"/>
            <a:chOff x="7607300" y="2601860"/>
            <a:chExt cx="3432106" cy="570230"/>
          </a:xfrm>
        </p:grpSpPr>
        <p:sp>
          <p:nvSpPr>
            <p:cNvPr id="51" name="矩形 50"/>
            <p:cNvSpPr/>
            <p:nvPr/>
          </p:nvSpPr>
          <p:spPr>
            <a:xfrm>
              <a:off x="7607300" y="2601860"/>
              <a:ext cx="956876"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52" name="矩形 51"/>
            <p:cNvSpPr/>
            <p:nvPr/>
          </p:nvSpPr>
          <p:spPr>
            <a:xfrm>
              <a:off x="7654292" y="2659055"/>
              <a:ext cx="862892"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全面</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53" name="矩形 52"/>
            <p:cNvSpPr/>
            <p:nvPr/>
          </p:nvSpPr>
          <p:spPr>
            <a:xfrm>
              <a:off x="8621326" y="2644553"/>
              <a:ext cx="2418080" cy="410845"/>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建设社会主义现代化国家</a:t>
              </a:r>
            </a:p>
          </p:txBody>
        </p:sp>
        <p:sp>
          <p:nvSpPr>
            <p:cNvPr id="54" name="矩形 53"/>
            <p:cNvSpPr/>
            <p:nvPr/>
          </p:nvSpPr>
          <p:spPr>
            <a:xfrm>
              <a:off x="8602345" y="2604400"/>
              <a:ext cx="2428240" cy="56769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4" name="组合 3"/>
          <p:cNvGrpSpPr/>
          <p:nvPr/>
        </p:nvGrpSpPr>
        <p:grpSpPr>
          <a:xfrm>
            <a:off x="8391071" y="2598265"/>
            <a:ext cx="3423285" cy="570230"/>
            <a:chOff x="7607300" y="3446968"/>
            <a:chExt cx="3423285" cy="570230"/>
          </a:xfrm>
        </p:grpSpPr>
        <p:sp>
          <p:nvSpPr>
            <p:cNvPr id="65" name="矩形 64"/>
            <p:cNvSpPr/>
            <p:nvPr/>
          </p:nvSpPr>
          <p:spPr>
            <a:xfrm>
              <a:off x="7607300" y="3446968"/>
              <a:ext cx="956876"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66" name="矩形 65"/>
            <p:cNvSpPr/>
            <p:nvPr/>
          </p:nvSpPr>
          <p:spPr>
            <a:xfrm>
              <a:off x="7654292" y="3504163"/>
              <a:ext cx="862892"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全面</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67" name="矩形 66"/>
            <p:cNvSpPr/>
            <p:nvPr/>
          </p:nvSpPr>
          <p:spPr>
            <a:xfrm>
              <a:off x="8621326" y="3489661"/>
              <a:ext cx="1210588" cy="492443"/>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深化改革</a:t>
              </a:r>
            </a:p>
          </p:txBody>
        </p:sp>
        <p:sp>
          <p:nvSpPr>
            <p:cNvPr id="68" name="矩形 67"/>
            <p:cNvSpPr/>
            <p:nvPr/>
          </p:nvSpPr>
          <p:spPr>
            <a:xfrm>
              <a:off x="8602345" y="3449508"/>
              <a:ext cx="2428240" cy="56769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9" name="组合 8"/>
          <p:cNvGrpSpPr/>
          <p:nvPr/>
        </p:nvGrpSpPr>
        <p:grpSpPr>
          <a:xfrm>
            <a:off x="8391071" y="3566562"/>
            <a:ext cx="3423285" cy="570230"/>
            <a:chOff x="7607300" y="4072010"/>
            <a:chExt cx="3423285" cy="570230"/>
          </a:xfrm>
        </p:grpSpPr>
        <p:sp>
          <p:nvSpPr>
            <p:cNvPr id="69" name="矩形 68"/>
            <p:cNvSpPr/>
            <p:nvPr/>
          </p:nvSpPr>
          <p:spPr>
            <a:xfrm>
              <a:off x="7607300" y="4072010"/>
              <a:ext cx="956876"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0" name="矩形 69"/>
            <p:cNvSpPr/>
            <p:nvPr/>
          </p:nvSpPr>
          <p:spPr>
            <a:xfrm>
              <a:off x="7654292" y="4129205"/>
              <a:ext cx="862892"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全面</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71" name="矩形 70"/>
            <p:cNvSpPr/>
            <p:nvPr/>
          </p:nvSpPr>
          <p:spPr>
            <a:xfrm>
              <a:off x="8621326" y="4114703"/>
              <a:ext cx="1210588" cy="492443"/>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依法治国</a:t>
              </a:r>
            </a:p>
          </p:txBody>
        </p:sp>
        <p:sp>
          <p:nvSpPr>
            <p:cNvPr id="72" name="矩形 71"/>
            <p:cNvSpPr/>
            <p:nvPr/>
          </p:nvSpPr>
          <p:spPr>
            <a:xfrm>
              <a:off x="8602345" y="4074550"/>
              <a:ext cx="2428240" cy="56769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0" name="组合 9"/>
          <p:cNvGrpSpPr/>
          <p:nvPr/>
        </p:nvGrpSpPr>
        <p:grpSpPr>
          <a:xfrm>
            <a:off x="8391071" y="4534859"/>
            <a:ext cx="3432175" cy="570230"/>
            <a:chOff x="7607300" y="4821310"/>
            <a:chExt cx="3432175" cy="570230"/>
          </a:xfrm>
        </p:grpSpPr>
        <p:sp>
          <p:nvSpPr>
            <p:cNvPr id="73" name="矩形 72"/>
            <p:cNvSpPr/>
            <p:nvPr/>
          </p:nvSpPr>
          <p:spPr>
            <a:xfrm>
              <a:off x="7607300" y="4821310"/>
              <a:ext cx="956876"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4" name="矩形 73"/>
            <p:cNvSpPr/>
            <p:nvPr/>
          </p:nvSpPr>
          <p:spPr>
            <a:xfrm>
              <a:off x="7654292" y="4878505"/>
              <a:ext cx="862892"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全面</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75" name="矩形 74"/>
            <p:cNvSpPr/>
            <p:nvPr/>
          </p:nvSpPr>
          <p:spPr>
            <a:xfrm>
              <a:off x="8621326" y="4864003"/>
              <a:ext cx="1210588" cy="492443"/>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从严治党</a:t>
              </a:r>
            </a:p>
          </p:txBody>
        </p:sp>
        <p:sp>
          <p:nvSpPr>
            <p:cNvPr id="76" name="矩形 75"/>
            <p:cNvSpPr/>
            <p:nvPr/>
          </p:nvSpPr>
          <p:spPr>
            <a:xfrm>
              <a:off x="8602345" y="4823850"/>
              <a:ext cx="2437130" cy="56769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2" name="组合 11"/>
          <p:cNvGrpSpPr/>
          <p:nvPr/>
        </p:nvGrpSpPr>
        <p:grpSpPr>
          <a:xfrm>
            <a:off x="6346371" y="2739706"/>
            <a:ext cx="1255694" cy="1255694"/>
            <a:chOff x="4826000" y="2441572"/>
            <a:chExt cx="1255694" cy="1255694"/>
          </a:xfrm>
        </p:grpSpPr>
        <p:sp>
          <p:nvSpPr>
            <p:cNvPr id="11" name="椭圆 10"/>
            <p:cNvSpPr/>
            <p:nvPr/>
          </p:nvSpPr>
          <p:spPr>
            <a:xfrm>
              <a:off x="4826000" y="2441572"/>
              <a:ext cx="1255694" cy="125569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9" name="矩形 48"/>
            <p:cNvSpPr/>
            <p:nvPr/>
          </p:nvSpPr>
          <p:spPr>
            <a:xfrm>
              <a:off x="4906470" y="2653921"/>
              <a:ext cx="1094755"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四个全面</a:t>
              </a:r>
            </a:p>
          </p:txBody>
        </p:sp>
      </p:grpSp>
      <p:sp>
        <p:nvSpPr>
          <p:cNvPr id="14" name="任意多边形 13"/>
          <p:cNvSpPr/>
          <p:nvPr/>
        </p:nvSpPr>
        <p:spPr>
          <a:xfrm>
            <a:off x="7613196" y="2273276"/>
            <a:ext cx="742950" cy="1104900"/>
          </a:xfrm>
          <a:custGeom>
            <a:avLst/>
            <a:gdLst>
              <a:gd name="connsiteX0" fmla="*/ 0 w 742950"/>
              <a:gd name="connsiteY0" fmla="*/ 1104900 h 1104900"/>
              <a:gd name="connsiteX1" fmla="*/ 742950 w 742950"/>
              <a:gd name="connsiteY1" fmla="*/ 0 h 1104900"/>
            </a:gdLst>
            <a:ahLst/>
            <a:cxnLst>
              <a:cxn ang="0">
                <a:pos x="connsiteX0" y="connsiteY0"/>
              </a:cxn>
              <a:cxn ang="0">
                <a:pos x="connsiteX1" y="connsiteY1"/>
              </a:cxn>
            </a:cxnLst>
            <a:rect l="l" t="t" r="r" b="b"/>
            <a:pathLst>
              <a:path w="742950" h="1104900">
                <a:moveTo>
                  <a:pt x="0" y="1104900"/>
                </a:moveTo>
                <a:lnTo>
                  <a:pt x="742950" y="0"/>
                </a:lnTo>
              </a:path>
            </a:pathLst>
          </a:cu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7" name="任意多边形 76"/>
          <p:cNvSpPr/>
          <p:nvPr/>
        </p:nvSpPr>
        <p:spPr>
          <a:xfrm>
            <a:off x="7610814" y="2908570"/>
            <a:ext cx="745331" cy="467201"/>
          </a:xfrm>
          <a:custGeom>
            <a:avLst/>
            <a:gdLst>
              <a:gd name="connsiteX0" fmla="*/ 0 w 742950"/>
              <a:gd name="connsiteY0" fmla="*/ 1104900 h 1104900"/>
              <a:gd name="connsiteX1" fmla="*/ 742950 w 742950"/>
              <a:gd name="connsiteY1" fmla="*/ 0 h 1104900"/>
              <a:gd name="connsiteX0-1" fmla="*/ 0 w 742950"/>
              <a:gd name="connsiteY0-2" fmla="*/ 655320 h 655320"/>
              <a:gd name="connsiteX1-3" fmla="*/ 742950 w 742950"/>
              <a:gd name="connsiteY1-4" fmla="*/ 0 h 655320"/>
              <a:gd name="connsiteX0-5" fmla="*/ 0 w 745331"/>
              <a:gd name="connsiteY0-6" fmla="*/ 467201 h 467201"/>
              <a:gd name="connsiteX1-7" fmla="*/ 745331 w 745331"/>
              <a:gd name="connsiteY1-8" fmla="*/ 0 h 467201"/>
            </a:gdLst>
            <a:ahLst/>
            <a:cxnLst>
              <a:cxn ang="0">
                <a:pos x="connsiteX0-1" y="connsiteY0-2"/>
              </a:cxn>
              <a:cxn ang="0">
                <a:pos x="connsiteX1-3" y="connsiteY1-4"/>
              </a:cxn>
            </a:cxnLst>
            <a:rect l="l" t="t" r="r" b="b"/>
            <a:pathLst>
              <a:path w="745331" h="467201">
                <a:moveTo>
                  <a:pt x="0" y="467201"/>
                </a:moveTo>
                <a:lnTo>
                  <a:pt x="745331" y="0"/>
                </a:lnTo>
              </a:path>
            </a:pathLst>
          </a:cu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9" name="任意多边形 78"/>
          <p:cNvSpPr/>
          <p:nvPr/>
        </p:nvSpPr>
        <p:spPr>
          <a:xfrm flipV="1">
            <a:off x="7613196" y="3375771"/>
            <a:ext cx="742950" cy="1104900"/>
          </a:xfrm>
          <a:custGeom>
            <a:avLst/>
            <a:gdLst>
              <a:gd name="connsiteX0" fmla="*/ 0 w 742950"/>
              <a:gd name="connsiteY0" fmla="*/ 1104900 h 1104900"/>
              <a:gd name="connsiteX1" fmla="*/ 742950 w 742950"/>
              <a:gd name="connsiteY1" fmla="*/ 0 h 1104900"/>
            </a:gdLst>
            <a:ahLst/>
            <a:cxnLst>
              <a:cxn ang="0">
                <a:pos x="connsiteX0" y="connsiteY0"/>
              </a:cxn>
              <a:cxn ang="0">
                <a:pos x="connsiteX1" y="connsiteY1"/>
              </a:cxn>
            </a:cxnLst>
            <a:rect l="l" t="t" r="r" b="b"/>
            <a:pathLst>
              <a:path w="742950" h="1104900">
                <a:moveTo>
                  <a:pt x="0" y="1104900"/>
                </a:moveTo>
                <a:lnTo>
                  <a:pt x="742950" y="0"/>
                </a:lnTo>
              </a:path>
            </a:pathLst>
          </a:cu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80" name="任意多边形 79"/>
          <p:cNvSpPr/>
          <p:nvPr/>
        </p:nvSpPr>
        <p:spPr>
          <a:xfrm flipV="1">
            <a:off x="7610814" y="3378176"/>
            <a:ext cx="745331" cy="467201"/>
          </a:xfrm>
          <a:custGeom>
            <a:avLst/>
            <a:gdLst>
              <a:gd name="connsiteX0" fmla="*/ 0 w 742950"/>
              <a:gd name="connsiteY0" fmla="*/ 1104900 h 1104900"/>
              <a:gd name="connsiteX1" fmla="*/ 742950 w 742950"/>
              <a:gd name="connsiteY1" fmla="*/ 0 h 1104900"/>
              <a:gd name="connsiteX0-1" fmla="*/ 0 w 742950"/>
              <a:gd name="connsiteY0-2" fmla="*/ 655320 h 655320"/>
              <a:gd name="connsiteX1-3" fmla="*/ 742950 w 742950"/>
              <a:gd name="connsiteY1-4" fmla="*/ 0 h 655320"/>
              <a:gd name="connsiteX0-5" fmla="*/ 0 w 745331"/>
              <a:gd name="connsiteY0-6" fmla="*/ 467201 h 467201"/>
              <a:gd name="connsiteX1-7" fmla="*/ 745331 w 745331"/>
              <a:gd name="connsiteY1-8" fmla="*/ 0 h 467201"/>
            </a:gdLst>
            <a:ahLst/>
            <a:cxnLst>
              <a:cxn ang="0">
                <a:pos x="connsiteX0-1" y="connsiteY0-2"/>
              </a:cxn>
              <a:cxn ang="0">
                <a:pos x="connsiteX1-3" y="connsiteY1-4"/>
              </a:cxn>
            </a:cxnLst>
            <a:rect l="l" t="t" r="r" b="b"/>
            <a:pathLst>
              <a:path w="745331" h="467201">
                <a:moveTo>
                  <a:pt x="0" y="467201"/>
                </a:moveTo>
                <a:lnTo>
                  <a:pt x="745331" y="0"/>
                </a:lnTo>
              </a:path>
            </a:pathLst>
          </a:cu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19" name="组合 18"/>
          <p:cNvGrpSpPr/>
          <p:nvPr/>
        </p:nvGrpSpPr>
        <p:grpSpPr>
          <a:xfrm>
            <a:off x="503065" y="1763632"/>
            <a:ext cx="5047914" cy="3381230"/>
            <a:chOff x="503065" y="1763632"/>
            <a:chExt cx="5047914" cy="3381230"/>
          </a:xfrm>
        </p:grpSpPr>
        <p:grpSp>
          <p:nvGrpSpPr>
            <p:cNvPr id="38" name="组合 37"/>
            <p:cNvGrpSpPr/>
            <p:nvPr/>
          </p:nvGrpSpPr>
          <p:grpSpPr>
            <a:xfrm>
              <a:off x="503065" y="1763632"/>
              <a:ext cx="5047914" cy="562092"/>
              <a:chOff x="6658311" y="1792911"/>
              <a:chExt cx="5047914" cy="562092"/>
            </a:xfrm>
          </p:grpSpPr>
          <p:sp>
            <p:nvSpPr>
              <p:cNvPr id="39" name="矩形 38"/>
              <p:cNvSpPr/>
              <p:nvPr/>
            </p:nvSpPr>
            <p:spPr>
              <a:xfrm>
                <a:off x="6658311" y="1792911"/>
                <a:ext cx="5047914"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0" name="矩形 39"/>
              <p:cNvSpPr/>
              <p:nvPr/>
            </p:nvSpPr>
            <p:spPr>
              <a:xfrm>
                <a:off x="7089389" y="1843125"/>
                <a:ext cx="4185761"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“五位一体”和“四个全面”</a:t>
                </a:r>
              </a:p>
            </p:txBody>
          </p:sp>
        </p:grpSp>
        <p:sp>
          <p:nvSpPr>
            <p:cNvPr id="2" name="矩形 1"/>
            <p:cNvSpPr/>
            <p:nvPr/>
          </p:nvSpPr>
          <p:spPr>
            <a:xfrm>
              <a:off x="557741" y="2478485"/>
              <a:ext cx="4938562" cy="2491740"/>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必</a:t>
              </a:r>
              <a:r>
                <a:rPr kumimoji="0" lang="zh-CN" altLang="zh-CN"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须按照中国特色社会主义事业“五位一体”总体布局和“四个全面”战略布局，统筹推进</a:t>
              </a:r>
              <a:r>
                <a:rPr kumimoji="0" lang="zh-CN"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rPr>
                <a:t>经济建设、政治建设、文化建设、社会建设、生态文明建设</a:t>
              </a:r>
              <a:r>
                <a:rPr kumimoji="0" lang="zh-CN" altLang="zh-CN"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，协调推进</a:t>
              </a:r>
              <a:r>
                <a:rPr kumimoji="0" lang="zh-CN"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rPr>
                <a:t>全面建设社会主义现代化国家、全面深化改革、全面依法治国、全面从严</a:t>
              </a:r>
              <a:r>
                <a:rPr kumimoji="0" lang="zh-CN" altLang="zh-CN" sz="20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rPr>
                <a:t>治</a:t>
              </a:r>
              <a:r>
                <a:rPr kumimoji="0" lang="zh-CN" altLang="zh-CN"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rPr>
                <a:t>党</a:t>
              </a:r>
              <a:r>
                <a:rPr kumimoji="0" lang="zh-CN" altLang="en-US"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rPr>
                <a:t>。</a:t>
              </a:r>
              <a:endParaRPr kumimoji="0" lang="zh-CN"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endParaRPr>
            </a:p>
          </p:txBody>
        </p:sp>
        <p:sp>
          <p:nvSpPr>
            <p:cNvPr id="82" name="矩形 81"/>
            <p:cNvSpPr/>
            <p:nvPr/>
          </p:nvSpPr>
          <p:spPr>
            <a:xfrm>
              <a:off x="503065" y="1763632"/>
              <a:ext cx="5047914" cy="338123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
        <p:nvSpPr>
          <p:cNvPr id="13" name="矩形 12"/>
          <p:cNvSpPr/>
          <p:nvPr/>
        </p:nvSpPr>
        <p:spPr>
          <a:xfrm>
            <a:off x="503065" y="5357211"/>
            <a:ext cx="11447145" cy="891540"/>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新</a:t>
            </a:r>
            <a:r>
              <a:rPr kumimoji="0" lang="zh-CN" altLang="zh-CN"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时代新征程，经济和社会发展的战略目标是，</a:t>
            </a:r>
            <a:r>
              <a:rPr kumimoji="0" lang="zh-CN"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rPr>
              <a:t>到二〇三五年基本实现社会主义现代化，到本世纪中叶把我国建成社会主义现代化强国。</a:t>
            </a:r>
          </a:p>
        </p:txBody>
      </p:sp>
    </p:spTree>
    <p:extLst>
      <p:ext uri="{BB962C8B-B14F-4D97-AF65-F5344CB8AC3E}">
        <p14:creationId xmlns:p14="http://schemas.microsoft.com/office/powerpoint/2010/main" val="104877919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750"/>
                                        <p:tgtEl>
                                          <p:spTgt spid="19"/>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3000"/>
                            </p:stCondLst>
                            <p:childTnLst>
                              <p:par>
                                <p:cTn id="23" presetID="2" presetClass="entr" presetSubtype="2"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4000"/>
                            </p:stCondLst>
                            <p:childTnLst>
                              <p:par>
                                <p:cTn id="32" presetID="2" presetClass="entr" presetSubtype="2"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1+#ppt_w/2"/>
                                          </p:val>
                                        </p:tav>
                                        <p:tav tm="100000">
                                          <p:val>
                                            <p:strVal val="#ppt_x"/>
                                          </p:val>
                                        </p:tav>
                                      </p:tavLst>
                                    </p:anim>
                                    <p:anim calcmode="lin" valueType="num">
                                      <p:cBhvr additive="base">
                                        <p:cTn id="35" dur="500" fill="hold"/>
                                        <p:tgtEl>
                                          <p:spTgt spid="4"/>
                                        </p:tgtEl>
                                        <p:attrNameLst>
                                          <p:attrName>ppt_y</p:attrName>
                                        </p:attrNameLst>
                                      </p:cBhvr>
                                      <p:tavLst>
                                        <p:tav tm="0">
                                          <p:val>
                                            <p:strVal val="#ppt_y"/>
                                          </p:val>
                                        </p:tav>
                                        <p:tav tm="100000">
                                          <p:val>
                                            <p:strVal val="#ppt_y"/>
                                          </p:val>
                                        </p:tav>
                                      </p:tavLst>
                                    </p:anim>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wipe(left)">
                                      <p:cBhvr>
                                        <p:cTn id="39" dur="500"/>
                                        <p:tgtEl>
                                          <p:spTgt spid="80"/>
                                        </p:tgtEl>
                                      </p:cBhvr>
                                    </p:animEffect>
                                  </p:childTnLst>
                                </p:cTn>
                              </p:par>
                            </p:childTnLst>
                          </p:cTn>
                        </p:par>
                        <p:par>
                          <p:cTn id="40" fill="hold">
                            <p:stCondLst>
                              <p:cond delay="5000"/>
                            </p:stCondLst>
                            <p:childTnLst>
                              <p:par>
                                <p:cTn id="41" presetID="2" presetClass="entr" presetSubtype="2"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79"/>
                                        </p:tgtEl>
                                        <p:attrNameLst>
                                          <p:attrName>style.visibility</p:attrName>
                                        </p:attrNameLst>
                                      </p:cBhvr>
                                      <p:to>
                                        <p:strVal val="visible"/>
                                      </p:to>
                                    </p:set>
                                    <p:animEffect transition="in" filter="wipe(left)">
                                      <p:cBhvr>
                                        <p:cTn id="48" dur="500"/>
                                        <p:tgtEl>
                                          <p:spTgt spid="79"/>
                                        </p:tgtEl>
                                      </p:cBhvr>
                                    </p:animEffect>
                                  </p:childTnLst>
                                </p:cTn>
                              </p:par>
                            </p:childTnLst>
                          </p:cTn>
                        </p:par>
                        <p:par>
                          <p:cTn id="49" fill="hold">
                            <p:stCondLst>
                              <p:cond delay="6000"/>
                            </p:stCondLst>
                            <p:childTnLst>
                              <p:par>
                                <p:cTn id="50" presetID="2" presetClass="entr" presetSubtype="2"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1+#ppt_w/2"/>
                                          </p:val>
                                        </p:tav>
                                        <p:tav tm="100000">
                                          <p:val>
                                            <p:strVal val="#ppt_x"/>
                                          </p:val>
                                        </p:tav>
                                      </p:tavLst>
                                    </p:anim>
                                    <p:anim calcmode="lin" valueType="num">
                                      <p:cBhvr additive="base">
                                        <p:cTn id="5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77" grpId="0" animBg="1"/>
      <p:bldP spid="79" grpId="0" animBg="1"/>
      <p:bldP spid="8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35262" y="95315"/>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社会主义初级阶段的基本路线</a:t>
            </a:r>
          </a:p>
        </p:txBody>
      </p:sp>
      <p:sp>
        <p:nvSpPr>
          <p:cNvPr id="26" name="矩形 25"/>
          <p:cNvSpPr/>
          <p:nvPr/>
        </p:nvSpPr>
        <p:spPr>
          <a:xfrm>
            <a:off x="602571" y="3011333"/>
            <a:ext cx="5608523"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社会主义初级阶段 </a:t>
            </a:r>
            <a:r>
              <a:rPr kumimoji="0" lang="zh-CN" altLang="en-US" sz="4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基本路线</a:t>
            </a:r>
            <a:endParaRPr kumimoji="0" lang="zh-CN" altLang="en-US" sz="5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27" name="矩形 26"/>
          <p:cNvSpPr/>
          <p:nvPr/>
        </p:nvSpPr>
        <p:spPr>
          <a:xfrm>
            <a:off x="802329" y="3973507"/>
            <a:ext cx="5416072" cy="1529715"/>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领</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导和团结全国各族人民，以</a:t>
            </a:r>
            <a:r>
              <a:rPr kumimoji="0" lang="zh-CN" altLang="en-US" sz="18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经济建设为中心，坚持四项基本原则，坚持改革开放</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，自力更生，艰苦创业，为把我国建设成为富强民主文明和谐美丽的社会主义现代化强国而奋斗。</a:t>
            </a:r>
          </a:p>
        </p:txBody>
      </p:sp>
      <p:sp>
        <p:nvSpPr>
          <p:cNvPr id="29" name="任意多边形 28"/>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30" name="组合 29"/>
          <p:cNvGrpSpPr/>
          <p:nvPr/>
        </p:nvGrpSpPr>
        <p:grpSpPr>
          <a:xfrm>
            <a:off x="1094105" y="1761490"/>
            <a:ext cx="4150360" cy="937895"/>
            <a:chOff x="1864128" y="1741668"/>
            <a:chExt cx="4150518" cy="937822"/>
          </a:xfrm>
        </p:grpSpPr>
        <p:sp>
          <p:nvSpPr>
            <p:cNvPr id="31"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32" name="TextBox 20"/>
            <p:cNvSpPr txBox="1"/>
            <p:nvPr/>
          </p:nvSpPr>
          <p:spPr>
            <a:xfrm>
              <a:off x="1864128" y="1741668"/>
              <a:ext cx="2551053" cy="70020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33" name="组合 32"/>
            <p:cNvGrpSpPr/>
            <p:nvPr/>
          </p:nvGrpSpPr>
          <p:grpSpPr>
            <a:xfrm>
              <a:off x="4480711" y="1774627"/>
              <a:ext cx="734747" cy="904863"/>
              <a:chOff x="7205985" y="2344820"/>
              <a:chExt cx="1567204" cy="1930058"/>
            </a:xfrm>
          </p:grpSpPr>
          <p:grpSp>
            <p:nvGrpSpPr>
              <p:cNvPr id="61" name="组合 60"/>
              <p:cNvGrpSpPr/>
              <p:nvPr/>
            </p:nvGrpSpPr>
            <p:grpSpPr>
              <a:xfrm>
                <a:off x="7205985" y="2491783"/>
                <a:ext cx="1567204" cy="1567202"/>
                <a:chOff x="4098675" y="1936897"/>
                <a:chExt cx="1175403" cy="1175401"/>
              </a:xfrm>
              <a:effectLst/>
            </p:grpSpPr>
            <p:sp>
              <p:nvSpPr>
                <p:cNvPr id="63" name="矩形 62"/>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64" name="直接连接符 63"/>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62"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34" name="组合 33"/>
            <p:cNvGrpSpPr/>
            <p:nvPr/>
          </p:nvGrpSpPr>
          <p:grpSpPr>
            <a:xfrm>
              <a:off x="5279899" y="1774627"/>
              <a:ext cx="734747" cy="904863"/>
              <a:chOff x="8910643" y="2344820"/>
              <a:chExt cx="1567204" cy="1930058"/>
            </a:xfrm>
          </p:grpSpPr>
          <p:grpSp>
            <p:nvGrpSpPr>
              <p:cNvPr id="38" name="组合 37"/>
              <p:cNvGrpSpPr/>
              <p:nvPr/>
            </p:nvGrpSpPr>
            <p:grpSpPr>
              <a:xfrm>
                <a:off x="8910643" y="2491783"/>
                <a:ext cx="1567204" cy="1567202"/>
                <a:chOff x="4098675" y="1936897"/>
                <a:chExt cx="1175403" cy="1175401"/>
              </a:xfrm>
              <a:effectLst/>
            </p:grpSpPr>
            <p:sp>
              <p:nvSpPr>
                <p:cNvPr id="40" name="矩形 39"/>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1" name="直接连接符 40"/>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39"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grpSp>
        <p:nvGrpSpPr>
          <p:cNvPr id="72" name="组合 71"/>
          <p:cNvGrpSpPr/>
          <p:nvPr/>
        </p:nvGrpSpPr>
        <p:grpSpPr>
          <a:xfrm>
            <a:off x="7486048" y="1564334"/>
            <a:ext cx="4385954" cy="562092"/>
            <a:chOff x="6566795" y="1763693"/>
            <a:chExt cx="4862243" cy="562092"/>
          </a:xfrm>
        </p:grpSpPr>
        <p:sp>
          <p:nvSpPr>
            <p:cNvPr id="73" name="矩形 72"/>
            <p:cNvSpPr/>
            <p:nvPr/>
          </p:nvSpPr>
          <p:spPr>
            <a:xfrm>
              <a:off x="6566795" y="1763693"/>
              <a:ext cx="4862243"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30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4" name="矩形 73"/>
            <p:cNvSpPr/>
            <p:nvPr/>
          </p:nvSpPr>
          <p:spPr>
            <a:xfrm>
              <a:off x="7587626" y="1844684"/>
              <a:ext cx="2820581"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坚持四项基本原则</a:t>
              </a:r>
            </a:p>
          </p:txBody>
        </p:sp>
      </p:grpSp>
      <p:grpSp>
        <p:nvGrpSpPr>
          <p:cNvPr id="4" name="组合 3"/>
          <p:cNvGrpSpPr/>
          <p:nvPr/>
        </p:nvGrpSpPr>
        <p:grpSpPr>
          <a:xfrm>
            <a:off x="7486048" y="2275491"/>
            <a:ext cx="4385954" cy="570280"/>
            <a:chOff x="7486048" y="2691332"/>
            <a:chExt cx="4385954" cy="570280"/>
          </a:xfrm>
        </p:grpSpPr>
        <p:grpSp>
          <p:nvGrpSpPr>
            <p:cNvPr id="3" name="组合 2"/>
            <p:cNvGrpSpPr/>
            <p:nvPr/>
          </p:nvGrpSpPr>
          <p:grpSpPr>
            <a:xfrm>
              <a:off x="7486048" y="2691332"/>
              <a:ext cx="801853" cy="567847"/>
              <a:chOff x="7384448" y="2691332"/>
              <a:chExt cx="801853" cy="567847"/>
            </a:xfrm>
          </p:grpSpPr>
          <p:sp>
            <p:nvSpPr>
              <p:cNvPr id="76" name="矩形 75"/>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7" name="矩形 76"/>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78" name="矩形 77"/>
            <p:cNvSpPr/>
            <p:nvPr/>
          </p:nvSpPr>
          <p:spPr>
            <a:xfrm>
              <a:off x="8353090" y="2739997"/>
              <a:ext cx="1723549" cy="492443"/>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社会主义道路</a:t>
              </a:r>
            </a:p>
          </p:txBody>
        </p:sp>
        <p:sp>
          <p:nvSpPr>
            <p:cNvPr id="79" name="矩形 78"/>
            <p:cNvSpPr/>
            <p:nvPr/>
          </p:nvSpPr>
          <p:spPr>
            <a:xfrm>
              <a:off x="8334039" y="2693765"/>
              <a:ext cx="3537963"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05" name="组合 104"/>
          <p:cNvGrpSpPr/>
          <p:nvPr/>
        </p:nvGrpSpPr>
        <p:grpSpPr>
          <a:xfrm>
            <a:off x="7486048" y="2922369"/>
            <a:ext cx="4385954" cy="570280"/>
            <a:chOff x="7486048" y="2691332"/>
            <a:chExt cx="4385954" cy="570280"/>
          </a:xfrm>
        </p:grpSpPr>
        <p:grpSp>
          <p:nvGrpSpPr>
            <p:cNvPr id="106" name="组合 105"/>
            <p:cNvGrpSpPr/>
            <p:nvPr/>
          </p:nvGrpSpPr>
          <p:grpSpPr>
            <a:xfrm>
              <a:off x="7486048" y="2691332"/>
              <a:ext cx="801853" cy="567847"/>
              <a:chOff x="7384448" y="2691332"/>
              <a:chExt cx="801853" cy="567847"/>
            </a:xfrm>
          </p:grpSpPr>
          <p:sp>
            <p:nvSpPr>
              <p:cNvPr id="109" name="矩形 108"/>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10" name="矩形 109"/>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07" name="矩形 106"/>
            <p:cNvSpPr/>
            <p:nvPr/>
          </p:nvSpPr>
          <p:spPr>
            <a:xfrm>
              <a:off x="8353090" y="2739997"/>
              <a:ext cx="1723549" cy="492443"/>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人民民主专政</a:t>
              </a:r>
            </a:p>
          </p:txBody>
        </p:sp>
        <p:sp>
          <p:nvSpPr>
            <p:cNvPr id="108" name="矩形 107"/>
            <p:cNvSpPr/>
            <p:nvPr/>
          </p:nvSpPr>
          <p:spPr>
            <a:xfrm>
              <a:off x="8334039" y="2693765"/>
              <a:ext cx="3537963"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11" name="组合 110"/>
          <p:cNvGrpSpPr/>
          <p:nvPr/>
        </p:nvGrpSpPr>
        <p:grpSpPr>
          <a:xfrm>
            <a:off x="7486048" y="3569247"/>
            <a:ext cx="4385954" cy="570280"/>
            <a:chOff x="7486048" y="2691332"/>
            <a:chExt cx="4385954" cy="570280"/>
          </a:xfrm>
        </p:grpSpPr>
        <p:grpSp>
          <p:nvGrpSpPr>
            <p:cNvPr id="112" name="组合 111"/>
            <p:cNvGrpSpPr/>
            <p:nvPr/>
          </p:nvGrpSpPr>
          <p:grpSpPr>
            <a:xfrm>
              <a:off x="7486048" y="2691332"/>
              <a:ext cx="801853" cy="567847"/>
              <a:chOff x="7384448" y="2691332"/>
              <a:chExt cx="801853" cy="567847"/>
            </a:xfrm>
          </p:grpSpPr>
          <p:sp>
            <p:nvSpPr>
              <p:cNvPr id="115" name="矩形 114"/>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16" name="矩形 115"/>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13" name="矩形 112"/>
            <p:cNvSpPr/>
            <p:nvPr/>
          </p:nvSpPr>
          <p:spPr>
            <a:xfrm>
              <a:off x="8353090" y="2739997"/>
              <a:ext cx="2236510" cy="492443"/>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中国共产党的领导</a:t>
              </a:r>
            </a:p>
          </p:txBody>
        </p:sp>
        <p:sp>
          <p:nvSpPr>
            <p:cNvPr id="114" name="矩形 113"/>
            <p:cNvSpPr/>
            <p:nvPr/>
          </p:nvSpPr>
          <p:spPr>
            <a:xfrm>
              <a:off x="8334039" y="2693765"/>
              <a:ext cx="3537963"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17" name="组合 116"/>
          <p:cNvGrpSpPr/>
          <p:nvPr/>
        </p:nvGrpSpPr>
        <p:grpSpPr>
          <a:xfrm>
            <a:off x="7486048" y="4216126"/>
            <a:ext cx="4385954" cy="570280"/>
            <a:chOff x="7486048" y="2691332"/>
            <a:chExt cx="4385954" cy="570280"/>
          </a:xfrm>
        </p:grpSpPr>
        <p:grpSp>
          <p:nvGrpSpPr>
            <p:cNvPr id="118" name="组合 117"/>
            <p:cNvGrpSpPr/>
            <p:nvPr/>
          </p:nvGrpSpPr>
          <p:grpSpPr>
            <a:xfrm>
              <a:off x="7486048" y="2691332"/>
              <a:ext cx="801853" cy="567847"/>
              <a:chOff x="7384448" y="2691332"/>
              <a:chExt cx="801853" cy="567847"/>
            </a:xfrm>
          </p:grpSpPr>
          <p:sp>
            <p:nvSpPr>
              <p:cNvPr id="121" name="矩形 120"/>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22" name="矩形 121"/>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19" name="矩形 118"/>
            <p:cNvSpPr/>
            <p:nvPr/>
          </p:nvSpPr>
          <p:spPr>
            <a:xfrm>
              <a:off x="8353090" y="2739997"/>
              <a:ext cx="3484880" cy="491490"/>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马克思列宁主义、毛泽东思想</a:t>
              </a:r>
            </a:p>
          </p:txBody>
        </p:sp>
        <p:sp>
          <p:nvSpPr>
            <p:cNvPr id="120" name="矩形 119"/>
            <p:cNvSpPr/>
            <p:nvPr/>
          </p:nvSpPr>
          <p:spPr>
            <a:xfrm>
              <a:off x="8334039" y="2693765"/>
              <a:ext cx="3537963"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23" name="组合 122"/>
          <p:cNvGrpSpPr/>
          <p:nvPr/>
        </p:nvGrpSpPr>
        <p:grpSpPr>
          <a:xfrm>
            <a:off x="7486048" y="4959590"/>
            <a:ext cx="4385954" cy="562092"/>
            <a:chOff x="6566795" y="1763693"/>
            <a:chExt cx="4862243" cy="562092"/>
          </a:xfrm>
        </p:grpSpPr>
        <p:sp>
          <p:nvSpPr>
            <p:cNvPr id="124" name="矩形 123"/>
            <p:cNvSpPr/>
            <p:nvPr/>
          </p:nvSpPr>
          <p:spPr>
            <a:xfrm>
              <a:off x="6566795" y="1763693"/>
              <a:ext cx="4862243" cy="5620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30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25" name="矩形 124"/>
            <p:cNvSpPr/>
            <p:nvPr/>
          </p:nvSpPr>
          <p:spPr>
            <a:xfrm>
              <a:off x="7914608" y="1844684"/>
              <a:ext cx="2166616"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坚持改革开放</a:t>
              </a:r>
            </a:p>
          </p:txBody>
        </p:sp>
      </p:grpSp>
    </p:spTree>
    <p:extLst>
      <p:ext uri="{BB962C8B-B14F-4D97-AF65-F5344CB8AC3E}">
        <p14:creationId xmlns:p14="http://schemas.microsoft.com/office/powerpoint/2010/main" val="30671428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26"/>
                                        </p:tgtEl>
                                        <p:attrNameLst>
                                          <p:attrName>style.visibility</p:attrName>
                                        </p:attrNameLst>
                                      </p:cBhvr>
                                      <p:to>
                                        <p:strVal val="visible"/>
                                      </p:to>
                                    </p:set>
                                  </p:childTnLst>
                                </p:cTn>
                              </p:par>
                            </p:childTnLst>
                          </p:cTn>
                        </p:par>
                        <p:par>
                          <p:cTn id="11" fill="hold">
                            <p:stCondLst>
                              <p:cond delay="4000"/>
                            </p:stCondLst>
                            <p:childTnLst>
                              <p:par>
                                <p:cTn id="12" presetID="22" presetClass="entr" presetSubtype="1"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up)">
                                      <p:cBhvr>
                                        <p:cTn id="14" dur="750"/>
                                        <p:tgtEl>
                                          <p:spTgt spid="27"/>
                                        </p:tgtEl>
                                      </p:cBhvr>
                                    </p:animEffect>
                                  </p:childTnLst>
                                </p:cTn>
                              </p:par>
                            </p:childTnLst>
                          </p:cTn>
                        </p:par>
                        <p:par>
                          <p:cTn id="15" fill="hold">
                            <p:stCondLst>
                              <p:cond delay="5000"/>
                            </p:stCondLst>
                            <p:childTnLst>
                              <p:par>
                                <p:cTn id="16" presetID="16" presetClass="entr" presetSubtype="21" fill="hold" nodeType="after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barn(inVertical)">
                                      <p:cBhvr>
                                        <p:cTn id="18" dur="750"/>
                                        <p:tgtEl>
                                          <p:spTgt spid="72"/>
                                        </p:tgtEl>
                                      </p:cBhvr>
                                    </p:animEffect>
                                  </p:childTnLst>
                                </p:cTn>
                              </p:par>
                            </p:childTnLst>
                          </p:cTn>
                        </p:par>
                        <p:par>
                          <p:cTn id="19" fill="hold">
                            <p:stCondLst>
                              <p:cond delay="60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05"/>
                                        </p:tgtEl>
                                        <p:attrNameLst>
                                          <p:attrName>style.visibility</p:attrName>
                                        </p:attrNameLst>
                                      </p:cBhvr>
                                      <p:to>
                                        <p:strVal val="visible"/>
                                      </p:to>
                                    </p:set>
                                    <p:animEffect transition="in" filter="fade">
                                      <p:cBhvr>
                                        <p:cTn id="27" dur="1000"/>
                                        <p:tgtEl>
                                          <p:spTgt spid="105"/>
                                        </p:tgtEl>
                                      </p:cBhvr>
                                    </p:animEffect>
                                    <p:anim calcmode="lin" valueType="num">
                                      <p:cBhvr>
                                        <p:cTn id="28" dur="1000" fill="hold"/>
                                        <p:tgtEl>
                                          <p:spTgt spid="105"/>
                                        </p:tgtEl>
                                        <p:attrNameLst>
                                          <p:attrName>ppt_x</p:attrName>
                                        </p:attrNameLst>
                                      </p:cBhvr>
                                      <p:tavLst>
                                        <p:tav tm="0">
                                          <p:val>
                                            <p:strVal val="#ppt_x"/>
                                          </p:val>
                                        </p:tav>
                                        <p:tav tm="100000">
                                          <p:val>
                                            <p:strVal val="#ppt_x"/>
                                          </p:val>
                                        </p:tav>
                                      </p:tavLst>
                                    </p:anim>
                                    <p:anim calcmode="lin" valueType="num">
                                      <p:cBhvr>
                                        <p:cTn id="29" dur="1000" fill="hold"/>
                                        <p:tgtEl>
                                          <p:spTgt spid="10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11"/>
                                        </p:tgtEl>
                                        <p:attrNameLst>
                                          <p:attrName>style.visibility</p:attrName>
                                        </p:attrNameLst>
                                      </p:cBhvr>
                                      <p:to>
                                        <p:strVal val="visible"/>
                                      </p:to>
                                    </p:set>
                                    <p:animEffect transition="in" filter="fade">
                                      <p:cBhvr>
                                        <p:cTn id="32" dur="1000"/>
                                        <p:tgtEl>
                                          <p:spTgt spid="111"/>
                                        </p:tgtEl>
                                      </p:cBhvr>
                                    </p:animEffect>
                                    <p:anim calcmode="lin" valueType="num">
                                      <p:cBhvr>
                                        <p:cTn id="33" dur="1000" fill="hold"/>
                                        <p:tgtEl>
                                          <p:spTgt spid="111"/>
                                        </p:tgtEl>
                                        <p:attrNameLst>
                                          <p:attrName>ppt_x</p:attrName>
                                        </p:attrNameLst>
                                      </p:cBhvr>
                                      <p:tavLst>
                                        <p:tav tm="0">
                                          <p:val>
                                            <p:strVal val="#ppt_x"/>
                                          </p:val>
                                        </p:tav>
                                        <p:tav tm="100000">
                                          <p:val>
                                            <p:strVal val="#ppt_x"/>
                                          </p:val>
                                        </p:tav>
                                      </p:tavLst>
                                    </p:anim>
                                    <p:anim calcmode="lin" valueType="num">
                                      <p:cBhvr>
                                        <p:cTn id="34" dur="1000" fill="hold"/>
                                        <p:tgtEl>
                                          <p:spTgt spid="11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17"/>
                                        </p:tgtEl>
                                        <p:attrNameLst>
                                          <p:attrName>style.visibility</p:attrName>
                                        </p:attrNameLst>
                                      </p:cBhvr>
                                      <p:to>
                                        <p:strVal val="visible"/>
                                      </p:to>
                                    </p:set>
                                    <p:animEffect transition="in" filter="fade">
                                      <p:cBhvr>
                                        <p:cTn id="37" dur="1000"/>
                                        <p:tgtEl>
                                          <p:spTgt spid="117"/>
                                        </p:tgtEl>
                                      </p:cBhvr>
                                    </p:animEffect>
                                    <p:anim calcmode="lin" valueType="num">
                                      <p:cBhvr>
                                        <p:cTn id="38" dur="1000" fill="hold"/>
                                        <p:tgtEl>
                                          <p:spTgt spid="117"/>
                                        </p:tgtEl>
                                        <p:attrNameLst>
                                          <p:attrName>ppt_x</p:attrName>
                                        </p:attrNameLst>
                                      </p:cBhvr>
                                      <p:tavLst>
                                        <p:tav tm="0">
                                          <p:val>
                                            <p:strVal val="#ppt_x"/>
                                          </p:val>
                                        </p:tav>
                                        <p:tav tm="100000">
                                          <p:val>
                                            <p:strVal val="#ppt_x"/>
                                          </p:val>
                                        </p:tav>
                                      </p:tavLst>
                                    </p:anim>
                                    <p:anim calcmode="lin" valueType="num">
                                      <p:cBhvr>
                                        <p:cTn id="39" dur="1000" fill="hold"/>
                                        <p:tgtEl>
                                          <p:spTgt spid="117"/>
                                        </p:tgtEl>
                                        <p:attrNameLst>
                                          <p:attrName>ppt_y</p:attrName>
                                        </p:attrNameLst>
                                      </p:cBhvr>
                                      <p:tavLst>
                                        <p:tav tm="0">
                                          <p:val>
                                            <p:strVal val="#ppt_y+.1"/>
                                          </p:val>
                                        </p:tav>
                                        <p:tav tm="100000">
                                          <p:val>
                                            <p:strVal val="#ppt_y"/>
                                          </p:val>
                                        </p:tav>
                                      </p:tavLst>
                                    </p:anim>
                                  </p:childTnLst>
                                </p:cTn>
                              </p:par>
                            </p:childTnLst>
                          </p:cTn>
                        </p:par>
                        <p:par>
                          <p:cTn id="40" fill="hold">
                            <p:stCondLst>
                              <p:cond delay="7000"/>
                            </p:stCondLst>
                            <p:childTnLst>
                              <p:par>
                                <p:cTn id="41" presetID="16" presetClass="entr" presetSubtype="21" fill="hold" nodeType="afterEffect">
                                  <p:stCondLst>
                                    <p:cond delay="0"/>
                                  </p:stCondLst>
                                  <p:childTnLst>
                                    <p:set>
                                      <p:cBhvr>
                                        <p:cTn id="42" dur="1" fill="hold">
                                          <p:stCondLst>
                                            <p:cond delay="0"/>
                                          </p:stCondLst>
                                        </p:cTn>
                                        <p:tgtEl>
                                          <p:spTgt spid="123"/>
                                        </p:tgtEl>
                                        <p:attrNameLst>
                                          <p:attrName>style.visibility</p:attrName>
                                        </p:attrNameLst>
                                      </p:cBhvr>
                                      <p:to>
                                        <p:strVal val="visible"/>
                                      </p:to>
                                    </p:set>
                                    <p:animEffect transition="in" filter="barn(inVertical)">
                                      <p:cBhvr>
                                        <p:cTn id="43" dur="75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 grpId="0"/>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06377" y="93679"/>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社会主义初级阶段的基本路线</a:t>
            </a:r>
          </a:p>
        </p:txBody>
      </p:sp>
      <p:grpSp>
        <p:nvGrpSpPr>
          <p:cNvPr id="90" name="组合 89"/>
          <p:cNvGrpSpPr/>
          <p:nvPr/>
        </p:nvGrpSpPr>
        <p:grpSpPr>
          <a:xfrm>
            <a:off x="349329" y="1343732"/>
            <a:ext cx="5859145" cy="4846955"/>
            <a:chOff x="5998186" y="1816807"/>
            <a:chExt cx="5859145" cy="4846955"/>
          </a:xfrm>
        </p:grpSpPr>
        <p:sp>
          <p:nvSpPr>
            <p:cNvPr id="91" name="矩形 90"/>
            <p:cNvSpPr/>
            <p:nvPr/>
          </p:nvSpPr>
          <p:spPr>
            <a:xfrm>
              <a:off x="6096522" y="2600418"/>
              <a:ext cx="5662176" cy="3785652"/>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       中</a:t>
              </a:r>
              <a:r>
                <a:rPr kumimoji="0" lang="zh-CN" altLang="en-US" sz="20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国共产党在领导社会主义事业中，</a:t>
              </a:r>
              <a:r>
                <a:rPr kumimoji="0" lang="zh-CN" altLang="en-US" sz="20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宋体" panose="02010600030101010101" pitchFamily="2" charset="-122"/>
                </a:rPr>
                <a:t>必须坚持以经济建设为中心</a:t>
              </a:r>
              <a:r>
                <a:rPr kumimoji="0" lang="zh-CN" altLang="en-US" sz="20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，其他各项工作都服从和服务于这个中心。要实施</a:t>
              </a:r>
              <a:r>
                <a:rPr kumimoji="0" lang="zh-CN" altLang="en-US" sz="20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宋体" panose="02010600030101010101" pitchFamily="2" charset="-122"/>
                </a:rPr>
                <a:t>科教兴国战略、人才强国战略、创新驱动发展战略、乡村振兴战略、区域协调发展战略、可持续发展战略、军民融合发展战略</a:t>
              </a:r>
              <a:r>
                <a:rPr kumimoji="0" lang="zh-CN" altLang="en-US" sz="20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充分发挥科学技术作为第一生产力的作用，充分发挥人才作为第一资源的作用，充分发挥创新作为引领发展第一动力的作用，依靠科技进步，提高劳动者素质，促进国民经济更高质量、更有效率、更加公平、更可持续、更为安全发展。</a:t>
              </a:r>
            </a:p>
          </p:txBody>
        </p:sp>
        <p:sp>
          <p:nvSpPr>
            <p:cNvPr id="92" name="圆角矩形 91"/>
            <p:cNvSpPr/>
            <p:nvPr/>
          </p:nvSpPr>
          <p:spPr>
            <a:xfrm>
              <a:off x="5998186" y="2138752"/>
              <a:ext cx="5859145" cy="4525010"/>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93" name="组合 92"/>
            <p:cNvGrpSpPr/>
            <p:nvPr/>
          </p:nvGrpSpPr>
          <p:grpSpPr>
            <a:xfrm>
              <a:off x="7294073" y="1816807"/>
              <a:ext cx="3267076" cy="615855"/>
              <a:chOff x="7566211" y="2106684"/>
              <a:chExt cx="2726371" cy="474297"/>
            </a:xfrm>
          </p:grpSpPr>
          <p:sp>
            <p:nvSpPr>
              <p:cNvPr id="94" name="圆角矩形 93"/>
              <p:cNvSpPr/>
              <p:nvPr/>
            </p:nvSpPr>
            <p:spPr>
              <a:xfrm>
                <a:off x="7566211" y="2106684"/>
                <a:ext cx="2726371" cy="474297"/>
              </a:xfrm>
              <a:prstGeom prst="roundRect">
                <a:avLst>
                  <a:gd name="adj" fmla="val 120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95" name="矩形 94"/>
              <p:cNvSpPr/>
              <p:nvPr/>
            </p:nvSpPr>
            <p:spPr>
              <a:xfrm>
                <a:off x="7568148" y="2166057"/>
                <a:ext cx="2722496" cy="35554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坚持以经济建设为中心</a:t>
                </a:r>
              </a:p>
            </p:txBody>
          </p:sp>
        </p:grpSp>
      </p:grpSp>
      <p:grpSp>
        <p:nvGrpSpPr>
          <p:cNvPr id="2" name="组合 1"/>
          <p:cNvGrpSpPr/>
          <p:nvPr/>
        </p:nvGrpSpPr>
        <p:grpSpPr>
          <a:xfrm>
            <a:off x="7119064" y="1343732"/>
            <a:ext cx="4523105" cy="4846955"/>
            <a:chOff x="6313781" y="1816807"/>
            <a:chExt cx="4523105" cy="4846955"/>
          </a:xfrm>
        </p:grpSpPr>
        <p:sp>
          <p:nvSpPr>
            <p:cNvPr id="5" name="矩形 4"/>
            <p:cNvSpPr/>
            <p:nvPr/>
          </p:nvSpPr>
          <p:spPr>
            <a:xfrm>
              <a:off x="6518885" y="2788765"/>
              <a:ext cx="4112895" cy="267652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宋体" panose="02010600030101010101" pitchFamily="2" charset="-122"/>
                </a:rPr>
                <a:t>      坚</a:t>
              </a:r>
              <a:r>
                <a:rPr kumimoji="0" lang="zh-CN" altLang="en-US" sz="20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宋体" panose="02010600030101010101" pitchFamily="2" charset="-122"/>
                </a:rPr>
                <a:t>持社会主义道路、坚持人民民主专政、坚持中国共产党的领导、坚持马克思列宁主义毛泽东思想</a:t>
              </a:r>
              <a:r>
                <a:rPr kumimoji="0" lang="zh-CN" altLang="en-US" sz="20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这四项基本原则，是我们的立国之本。在社会主义现代化建设的整个过程中，必须坚持四项基本原则，反对资产阶级自由化。</a:t>
              </a:r>
            </a:p>
          </p:txBody>
        </p:sp>
        <p:sp>
          <p:nvSpPr>
            <p:cNvPr id="6" name="圆角矩形 5"/>
            <p:cNvSpPr/>
            <p:nvPr/>
          </p:nvSpPr>
          <p:spPr>
            <a:xfrm>
              <a:off x="6313781" y="2138752"/>
              <a:ext cx="4523105" cy="4525010"/>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7" name="组合 6"/>
            <p:cNvGrpSpPr/>
            <p:nvPr/>
          </p:nvGrpSpPr>
          <p:grpSpPr>
            <a:xfrm>
              <a:off x="6941794" y="1816807"/>
              <a:ext cx="3267076" cy="615855"/>
              <a:chOff x="7272235" y="2106684"/>
              <a:chExt cx="2726371" cy="474297"/>
            </a:xfrm>
          </p:grpSpPr>
          <p:sp>
            <p:nvSpPr>
              <p:cNvPr id="9" name="圆角矩形 8"/>
              <p:cNvSpPr/>
              <p:nvPr/>
            </p:nvSpPr>
            <p:spPr>
              <a:xfrm>
                <a:off x="7272235" y="2106684"/>
                <a:ext cx="2726371" cy="474297"/>
              </a:xfrm>
              <a:prstGeom prst="roundRect">
                <a:avLst>
                  <a:gd name="adj" fmla="val 120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0" name="矩形 9"/>
              <p:cNvSpPr/>
              <p:nvPr/>
            </p:nvSpPr>
            <p:spPr>
              <a:xfrm>
                <a:off x="7796992" y="2167035"/>
                <a:ext cx="1678745" cy="35455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四项基本原则</a:t>
                </a:r>
              </a:p>
            </p:txBody>
          </p:sp>
        </p:grpSp>
      </p:grpSp>
    </p:spTree>
    <p:extLst>
      <p:ext uri="{BB962C8B-B14F-4D97-AF65-F5344CB8AC3E}">
        <p14:creationId xmlns:p14="http://schemas.microsoft.com/office/powerpoint/2010/main" val="41185351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barn(inVertical)">
                                      <p:cBhvr>
                                        <p:cTn id="11" dur="1000"/>
                                        <p:tgtEl>
                                          <p:spTgt spid="90"/>
                                        </p:tgtEl>
                                      </p:cBhvr>
                                    </p:animEffect>
                                  </p:childTnLst>
                                </p:cTn>
                              </p:par>
                            </p:childTnLst>
                          </p:cTn>
                        </p:par>
                        <p:par>
                          <p:cTn id="12" fill="hold">
                            <p:stCondLst>
                              <p:cond delay="2000"/>
                            </p:stCondLst>
                            <p:childTnLst>
                              <p:par>
                                <p:cTn id="13" presetID="16" presetClass="entr" presetSubtype="2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09164" y="95118"/>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社会主义初级阶段的基本路线</a:t>
            </a:r>
          </a:p>
        </p:txBody>
      </p:sp>
      <p:grpSp>
        <p:nvGrpSpPr>
          <p:cNvPr id="90" name="组合 89"/>
          <p:cNvGrpSpPr/>
          <p:nvPr/>
        </p:nvGrpSpPr>
        <p:grpSpPr>
          <a:xfrm>
            <a:off x="916130" y="1060522"/>
            <a:ext cx="9936673" cy="5201860"/>
            <a:chOff x="5998037" y="1816807"/>
            <a:chExt cx="5859145" cy="5201860"/>
          </a:xfrm>
        </p:grpSpPr>
        <p:sp>
          <p:nvSpPr>
            <p:cNvPr id="91" name="矩形 90"/>
            <p:cNvSpPr/>
            <p:nvPr/>
          </p:nvSpPr>
          <p:spPr>
            <a:xfrm>
              <a:off x="6100726" y="2739942"/>
              <a:ext cx="5653766" cy="3637919"/>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       </a:t>
              </a:r>
              <a:r>
                <a:rPr kumimoji="0" lang="zh-CN" altLang="en-US" sz="2400" b="1" i="0" u="none" strike="noStrike" kern="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宋体" panose="02010600030101010101" pitchFamily="2" charset="-122"/>
                </a:rPr>
                <a:t>坚</a:t>
              </a:r>
              <a:r>
                <a:rPr kumimoji="0" lang="zh-CN" altLang="en-US" sz="2400" b="1" i="0" u="none" strike="noStrike" kern="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宋体" panose="02010600030101010101" pitchFamily="2" charset="-122"/>
                </a:rPr>
                <a:t>持改革开放</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，是我们的强国之路。只有改革开放，才能发展中国、发展社会主义、发展马克思主义。</a:t>
              </a:r>
              <a:r>
                <a:rPr kumimoji="0" lang="zh-CN" altLang="en-US" sz="2400" b="1" i="0" u="none" strike="noStrike" kern="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宋体" panose="02010600030101010101" pitchFamily="2" charset="-122"/>
                </a:rPr>
                <a:t>要全面深化改革</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，完善和发展中国特色社会主义制度，推进国家治理体系和治理能力现代化。要从</a:t>
              </a:r>
              <a:r>
                <a:rPr kumimoji="0" lang="zh-CN" altLang="en-US" sz="2400" b="1" i="0" u="none" strike="noStrike" kern="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宋体" panose="02010600030101010101" pitchFamily="2" charset="-122"/>
                </a:rPr>
                <a:t>根本上改革束缚生产力发展的经济体制</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，坚持和完善社会主义市场经济体制；与此相适应，要进行政治体制改革和其他领域的改革。要</a:t>
              </a:r>
              <a:r>
                <a:rPr kumimoji="0" lang="zh-CN" altLang="en-US" sz="2400" b="1" i="0" u="none" strike="noStrike" kern="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宋体" panose="02010600030101010101" pitchFamily="2" charset="-122"/>
                </a:rPr>
                <a:t>坚持对外开放的基本国策</a:t>
              </a:r>
              <a:r>
                <a:rPr kumimoji="0" lang="zh-CN" altLang="en-US" sz="24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，吸收和借鉴人类社会创造的一切文明成果。改革开放应当大胆探索，勇于开拓，提高改革决策的科学性，更加注重改革的系统性、整体性、协同性，在实践中开创新路。</a:t>
              </a:r>
            </a:p>
          </p:txBody>
        </p:sp>
        <p:sp>
          <p:nvSpPr>
            <p:cNvPr id="92" name="圆角矩形 91"/>
            <p:cNvSpPr/>
            <p:nvPr/>
          </p:nvSpPr>
          <p:spPr>
            <a:xfrm>
              <a:off x="5998037" y="2124087"/>
              <a:ext cx="5859145" cy="4894580"/>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93" name="组合 92"/>
            <p:cNvGrpSpPr/>
            <p:nvPr/>
          </p:nvGrpSpPr>
          <p:grpSpPr>
            <a:xfrm>
              <a:off x="7294073" y="1816807"/>
              <a:ext cx="3267076" cy="615855"/>
              <a:chOff x="7566211" y="2106684"/>
              <a:chExt cx="2726371" cy="474297"/>
            </a:xfrm>
          </p:grpSpPr>
          <p:sp>
            <p:nvSpPr>
              <p:cNvPr id="94" name="圆角矩形 93"/>
              <p:cNvSpPr/>
              <p:nvPr/>
            </p:nvSpPr>
            <p:spPr>
              <a:xfrm>
                <a:off x="7566211" y="2106684"/>
                <a:ext cx="2726371" cy="474297"/>
              </a:xfrm>
              <a:prstGeom prst="roundRect">
                <a:avLst>
                  <a:gd name="adj" fmla="val 120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95" name="矩形 94"/>
              <p:cNvSpPr/>
              <p:nvPr/>
            </p:nvSpPr>
            <p:spPr>
              <a:xfrm>
                <a:off x="8353905" y="2141856"/>
                <a:ext cx="1150981" cy="40295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坚持改革开放</a:t>
                </a:r>
              </a:p>
            </p:txBody>
          </p:sp>
        </p:grpSp>
      </p:grpSp>
    </p:spTree>
    <p:extLst>
      <p:ext uri="{BB962C8B-B14F-4D97-AF65-F5344CB8AC3E}">
        <p14:creationId xmlns:p14="http://schemas.microsoft.com/office/powerpoint/2010/main" val="184679035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barn(inVertical)">
                                      <p:cBhvr>
                                        <p:cTn id="11" dur="10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732417" y="106994"/>
            <a:ext cx="5109091"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党领导各项工作的基本方针</a:t>
            </a:r>
          </a:p>
        </p:txBody>
      </p:sp>
      <p:sp>
        <p:nvSpPr>
          <p:cNvPr id="12" name="矩形 11"/>
          <p:cNvSpPr/>
          <p:nvPr/>
        </p:nvSpPr>
        <p:spPr>
          <a:xfrm>
            <a:off x="1328750" y="3010185"/>
            <a:ext cx="43371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各项工作  </a:t>
            </a:r>
            <a:r>
              <a:rPr kumimoji="0" lang="zh-CN" altLang="en-US" sz="4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基本方针</a:t>
            </a:r>
            <a:endParaRPr kumimoji="0" lang="zh-CN" altLang="en-US" sz="5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23" name="矩形 22"/>
          <p:cNvSpPr/>
          <p:nvPr/>
        </p:nvSpPr>
        <p:spPr>
          <a:xfrm>
            <a:off x="789312" y="3883574"/>
            <a:ext cx="5450198" cy="1210945"/>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第二十一至二十四自然</a:t>
            </a:r>
            <a:r>
              <a:rPr kumimoji="0" lang="zh-CN" altLang="en-US" sz="20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段</a:t>
            </a:r>
            <a:r>
              <a:rPr kumimoji="0" lang="en-US" altLang="zh-CN"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p>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党</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关于军队建设、民族工作、宗教工作、统战工作、外交工作的基本方针。</a:t>
            </a:r>
          </a:p>
        </p:txBody>
      </p:sp>
      <p:sp>
        <p:nvSpPr>
          <p:cNvPr id="25" name="任意多边形 24"/>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26" name="组合 25"/>
          <p:cNvGrpSpPr/>
          <p:nvPr/>
        </p:nvGrpSpPr>
        <p:grpSpPr>
          <a:xfrm>
            <a:off x="1218565" y="1761490"/>
            <a:ext cx="4150360" cy="937895"/>
            <a:chOff x="1864128" y="1741668"/>
            <a:chExt cx="4150518" cy="937822"/>
          </a:xfrm>
        </p:grpSpPr>
        <p:sp>
          <p:nvSpPr>
            <p:cNvPr id="27"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28" name="TextBox 20"/>
            <p:cNvSpPr txBox="1"/>
            <p:nvPr/>
          </p:nvSpPr>
          <p:spPr>
            <a:xfrm>
              <a:off x="1864128" y="1741668"/>
              <a:ext cx="2551053" cy="70020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29" name="组合 28"/>
            <p:cNvGrpSpPr/>
            <p:nvPr/>
          </p:nvGrpSpPr>
          <p:grpSpPr>
            <a:xfrm>
              <a:off x="4480711" y="1774627"/>
              <a:ext cx="734747" cy="904863"/>
              <a:chOff x="7205985" y="2344820"/>
              <a:chExt cx="1567204" cy="1930058"/>
            </a:xfrm>
          </p:grpSpPr>
          <p:grpSp>
            <p:nvGrpSpPr>
              <p:cNvPr id="39" name="组合 38"/>
              <p:cNvGrpSpPr/>
              <p:nvPr/>
            </p:nvGrpSpPr>
            <p:grpSpPr>
              <a:xfrm>
                <a:off x="7205985" y="2491783"/>
                <a:ext cx="1567204" cy="1567202"/>
                <a:chOff x="4098675" y="1936897"/>
                <a:chExt cx="1175403" cy="1175401"/>
              </a:xfrm>
              <a:effectLst/>
            </p:grpSpPr>
            <p:sp>
              <p:nvSpPr>
                <p:cNvPr id="41" name="矩形 4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2" name="直接连接符 4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0"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30" name="组合 29"/>
            <p:cNvGrpSpPr/>
            <p:nvPr/>
          </p:nvGrpSpPr>
          <p:grpSpPr>
            <a:xfrm>
              <a:off x="5279899" y="1774627"/>
              <a:ext cx="734747" cy="904863"/>
              <a:chOff x="8910643" y="2344820"/>
              <a:chExt cx="1567204" cy="1930058"/>
            </a:xfrm>
          </p:grpSpPr>
          <p:grpSp>
            <p:nvGrpSpPr>
              <p:cNvPr id="34" name="组合 33"/>
              <p:cNvGrpSpPr/>
              <p:nvPr/>
            </p:nvGrpSpPr>
            <p:grpSpPr>
              <a:xfrm>
                <a:off x="8910643" y="2491783"/>
                <a:ext cx="1567204" cy="1567202"/>
                <a:chOff x="4098675" y="1936897"/>
                <a:chExt cx="1175403" cy="1175401"/>
              </a:xfrm>
              <a:effectLst/>
            </p:grpSpPr>
            <p:sp>
              <p:nvSpPr>
                <p:cNvPr id="36" name="矩形 3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37" name="直接连接符 3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grpSp>
        <p:nvGrpSpPr>
          <p:cNvPr id="55" name="组合 54"/>
          <p:cNvGrpSpPr/>
          <p:nvPr/>
        </p:nvGrpSpPr>
        <p:grpSpPr>
          <a:xfrm>
            <a:off x="6482080" y="1027045"/>
            <a:ext cx="5487035" cy="5627370"/>
            <a:chOff x="6482080" y="1103245"/>
            <a:chExt cx="5487035" cy="5627370"/>
          </a:xfrm>
        </p:grpSpPr>
        <p:sp>
          <p:nvSpPr>
            <p:cNvPr id="56" name="矩形 55"/>
            <p:cNvSpPr/>
            <p:nvPr/>
          </p:nvSpPr>
          <p:spPr>
            <a:xfrm>
              <a:off x="6591935" y="1208655"/>
              <a:ext cx="5377180" cy="548386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zh-CN" altLang="en-US" sz="11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中国共产党坚持对人民解放军和其他人民武装力量的绝对领导</a:t>
              </a:r>
              <a:r>
                <a:rPr kumimoji="0" lang="zh-CN" altLang="en-US"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贯彻习近平强军思想，加强人民解放军的建设，坚持政治建军、改革强军、科技强军、人才强军、依法治军，建设一支听党指挥、能打胜仗、作风优良的人民军队，把人民军队建设成为世界一流军队，切实保证人民解放军有效履行新时代军队使命任务，充分发挥人民解放军在巩固国防、保卫祖国和参加社会主义现代化建设中的作用。</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zh-CN" altLang="en-US"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en-US" altLang="zh-CN" sz="11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中国共产党维护和发展平等团结互助和谐的社会主义民族关系</a:t>
              </a:r>
              <a:r>
                <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积极培养、选拔少数民族干部，帮助少数民族和民族地区发展经济、文化和社会事业，铸牢中华民族共同体意识，实现各民族共同团结奋斗、共同繁荣发展。全面贯彻党的宗教工作基本方针，团结信教群众为经济社会发展作贡献。</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en-US" altLang="zh-CN" sz="11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中国共产党同全国各民族工人、农民、知识分子团结在一起</a:t>
              </a:r>
              <a:r>
                <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同各民主党派、无党派人士、各民族的爱国力量团结在一起，进一步发展和壮大由全体社会主义劳动者、社会主义事业的建设者、拥护社会主义的爱国者、拥护祖国统一和致力于中华民族伟大复兴的爱国者组成的最广泛的爱国统一战线。不断加强全国人民包括香港特别行政区同胞、澳门特别行政区同胞、台湾同胞和海外侨胞的团结。全面准确、坚定不移贯彻“一个国家、两种制度”的方针，促进香港、澳门长期繁荣稳定，坚决反对和遏制“台独”，完成祖国统一大业。</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a:t>
              </a:r>
              <a:r>
                <a:rPr kumimoji="0" lang="en-US" altLang="zh-CN" sz="11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中国共产党坚持独立自主的和平外交政策，坚持和平发展道路</a:t>
              </a:r>
              <a:r>
                <a:rPr kumimoji="0" lang="en-US" altLang="zh-CN" sz="11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互利共赢的开放战略，统筹国内国际两个大局，积极发展对外关系，努力为我国的改革开放和现代化建设争取有利的国际环境。在国际事务中，弘扬和平、发展、公平、正义、民主、自由的全人类共同价值，坚持正确义利观，维护我国的独立和主权，反对霸权主义和强权政治，维护世界和平，促进人类进步，推动构建人类命运共同体，推动建设持久和平、普遍安全、共同繁荣、开放包容、清洁美丽的世界。在互相尊重主权和领土完整、互不侵犯、互不干涉内政、平等互利、和平共处五项原则的基础上，发展我国同世界各国的关系。不断发展我国同周边国家的睦邻友好关系，加强同发展中国家的团结与合作。遵循共商共建共享原则，推进“一带一路”建设。按照独立自主、完全平等、互相尊重、互不干涉内部事务的原则，发展我党同各国共产党和其他政党的关系。</a:t>
              </a:r>
            </a:p>
          </p:txBody>
        </p:sp>
        <p:sp>
          <p:nvSpPr>
            <p:cNvPr id="57" name="圆角矩形 56"/>
            <p:cNvSpPr/>
            <p:nvPr/>
          </p:nvSpPr>
          <p:spPr>
            <a:xfrm>
              <a:off x="6482080" y="1103245"/>
              <a:ext cx="5487035" cy="5627370"/>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Tree>
    <p:extLst>
      <p:ext uri="{BB962C8B-B14F-4D97-AF65-F5344CB8AC3E}">
        <p14:creationId xmlns:p14="http://schemas.microsoft.com/office/powerpoint/2010/main" val="12268159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3250"/>
                            </p:stCondLst>
                            <p:childTnLst>
                              <p:par>
                                <p:cTn id="12" presetID="22" presetClass="entr" presetSubtype="1"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up)">
                                      <p:cBhvr>
                                        <p:cTn id="14" dur="500"/>
                                        <p:tgtEl>
                                          <p:spTgt spid="23"/>
                                        </p:tgtEl>
                                      </p:cBhvr>
                                    </p:animEffect>
                                  </p:childTnLst>
                                </p:cTn>
                              </p:par>
                            </p:childTnLst>
                          </p:cTn>
                        </p:par>
                        <p:par>
                          <p:cTn id="15" fill="hold">
                            <p:stCondLst>
                              <p:cond delay="3750"/>
                            </p:stCondLst>
                            <p:childTnLst>
                              <p:par>
                                <p:cTn id="16" presetID="16" presetClass="entr" presetSubtype="21" fill="hold"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barn(inVertical)">
                                      <p:cBhvr>
                                        <p:cTn id="18"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2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53252" y="174286"/>
            <a:ext cx="5109091"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党领导各项工作的基本方针</a:t>
            </a:r>
          </a:p>
        </p:txBody>
      </p:sp>
      <p:sp>
        <p:nvSpPr>
          <p:cNvPr id="12" name="矩形 11"/>
          <p:cNvSpPr/>
          <p:nvPr/>
        </p:nvSpPr>
        <p:spPr>
          <a:xfrm>
            <a:off x="1118365" y="3029017"/>
            <a:ext cx="43371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党的建设</a:t>
            </a:r>
          </a:p>
        </p:txBody>
      </p:sp>
      <p:sp>
        <p:nvSpPr>
          <p:cNvPr id="23" name="矩形 22"/>
          <p:cNvSpPr/>
          <p:nvPr/>
        </p:nvSpPr>
        <p:spPr>
          <a:xfrm>
            <a:off x="823438" y="4046849"/>
            <a:ext cx="5416072" cy="1210945"/>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党</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第二十五至三十一自然</a:t>
            </a:r>
            <a:r>
              <a:rPr kumimoji="0" lang="zh-CN" altLang="en-US" sz="20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段</a:t>
            </a:r>
            <a:r>
              <a:rPr kumimoji="0" lang="en-US" altLang="zh-CN"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p>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主</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要围绕领导全国各族人民实现第二个百年奋斗目标、实现中华民族伟大复兴的中</a:t>
            </a:r>
            <a:r>
              <a:rPr kumimoji="0" lang="zh-CN" altLang="en-US" sz="18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国</a:t>
            </a: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梦。</a:t>
            </a:r>
            <a:endPar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sp>
        <p:nvSpPr>
          <p:cNvPr id="25" name="任意多边形 24"/>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26" name="组合 25"/>
          <p:cNvGrpSpPr/>
          <p:nvPr/>
        </p:nvGrpSpPr>
        <p:grpSpPr>
          <a:xfrm>
            <a:off x="1071245" y="1761490"/>
            <a:ext cx="4150360" cy="937895"/>
            <a:chOff x="1864128" y="1741668"/>
            <a:chExt cx="4150518" cy="937822"/>
          </a:xfrm>
        </p:grpSpPr>
        <p:sp>
          <p:nvSpPr>
            <p:cNvPr id="27" name="TextBox 19"/>
            <p:cNvSpPr txBox="1"/>
            <p:nvPr/>
          </p:nvSpPr>
          <p:spPr>
            <a:xfrm>
              <a:off x="1974317" y="2365200"/>
              <a:ext cx="2369083" cy="286210"/>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28" name="TextBox 20"/>
            <p:cNvSpPr txBox="1"/>
            <p:nvPr/>
          </p:nvSpPr>
          <p:spPr>
            <a:xfrm>
              <a:off x="1864128" y="1741668"/>
              <a:ext cx="2551053" cy="711926"/>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29" name="组合 28"/>
            <p:cNvGrpSpPr/>
            <p:nvPr/>
          </p:nvGrpSpPr>
          <p:grpSpPr>
            <a:xfrm>
              <a:off x="4480711" y="1774627"/>
              <a:ext cx="734747" cy="904863"/>
              <a:chOff x="7205985" y="2344820"/>
              <a:chExt cx="1567204" cy="1930058"/>
            </a:xfrm>
          </p:grpSpPr>
          <p:grpSp>
            <p:nvGrpSpPr>
              <p:cNvPr id="39" name="组合 38"/>
              <p:cNvGrpSpPr/>
              <p:nvPr/>
            </p:nvGrpSpPr>
            <p:grpSpPr>
              <a:xfrm>
                <a:off x="7205985" y="2491783"/>
                <a:ext cx="1567204" cy="1567202"/>
                <a:chOff x="4098675" y="1936897"/>
                <a:chExt cx="1175403" cy="1175401"/>
              </a:xfrm>
              <a:effectLst/>
            </p:grpSpPr>
            <p:sp>
              <p:nvSpPr>
                <p:cNvPr id="41" name="矩形 4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2" name="直接连接符 4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0"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30" name="组合 29"/>
            <p:cNvGrpSpPr/>
            <p:nvPr/>
          </p:nvGrpSpPr>
          <p:grpSpPr>
            <a:xfrm>
              <a:off x="5279899" y="1774627"/>
              <a:ext cx="734747" cy="904863"/>
              <a:chOff x="8910643" y="2344820"/>
              <a:chExt cx="1567204" cy="1930058"/>
            </a:xfrm>
          </p:grpSpPr>
          <p:grpSp>
            <p:nvGrpSpPr>
              <p:cNvPr id="34" name="组合 33"/>
              <p:cNvGrpSpPr/>
              <p:nvPr/>
            </p:nvGrpSpPr>
            <p:grpSpPr>
              <a:xfrm>
                <a:off x="8910643" y="2491783"/>
                <a:ext cx="1567204" cy="1567202"/>
                <a:chOff x="4098675" y="1936897"/>
                <a:chExt cx="1175403" cy="1175401"/>
              </a:xfrm>
              <a:effectLst/>
            </p:grpSpPr>
            <p:sp>
              <p:nvSpPr>
                <p:cNvPr id="36" name="矩形 3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37" name="直接连接符 3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grpSp>
        <p:nvGrpSpPr>
          <p:cNvPr id="87" name="组合 86"/>
          <p:cNvGrpSpPr/>
          <p:nvPr/>
        </p:nvGrpSpPr>
        <p:grpSpPr>
          <a:xfrm>
            <a:off x="6731000" y="1382644"/>
            <a:ext cx="5125720" cy="5079365"/>
            <a:chOff x="6731000" y="1658869"/>
            <a:chExt cx="5125720" cy="5079365"/>
          </a:xfrm>
        </p:grpSpPr>
        <p:sp>
          <p:nvSpPr>
            <p:cNvPr id="88" name="矩形 87"/>
            <p:cNvSpPr/>
            <p:nvPr/>
          </p:nvSpPr>
          <p:spPr>
            <a:xfrm>
              <a:off x="6775291" y="1776661"/>
              <a:ext cx="5037138" cy="4843780"/>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中国共产党要领导全国各族人民实现第二个百年奋斗目标、实现中华民族伟大复兴的中国梦，必须紧密围绕党的基本路线，坚持和加强党的全面领导，坚持党要管党、全面从严治党，弘扬坚持真理、坚守理想，践行初心、担当使命，不怕牺牲、英勇斗争，对党忠诚、不负人民的伟大建党精神，加强党的长期执政能力建设、先进性和纯洁性建设，以改革创新精神全面推进党的建设新的伟大工程，以党的政治建设为统领，</a:t>
              </a:r>
              <a:r>
                <a:rPr kumimoji="0" lang="zh-CN" altLang="en-US"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全面推进党的政治建设、思想建设、组织建设、作风建设、纪律建设</a:t>
              </a: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，把制度建设贯穿其中，深入推进反腐败斗争，全面提高党的建设科学化水平，以伟大自我革命引领伟大社会革命。</a:t>
              </a:r>
              <a:r>
                <a:rPr kumimoji="0" lang="zh-CN" altLang="en-US"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坚持立党为公、执政为民，发扬党的优良传统和作风</a:t>
              </a:r>
              <a:r>
                <a:rPr kumimoji="0" lang="zh-CN" altLang="en-US"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不断提高党的领导水平和执政水平，提高拒腐防变和抵御风险的能力，不断增强自我净化、自我完善、自我革新、自我提高能力，不断增强党的阶级基础和扩大党的群众基础，不断提高党的创造力、凝聚力、战斗力，建设学习型、服务型、创新型的马克思主义执政党，使我们党始终走在时代前列，成为领导全国人民沿着中国特色社会主义道路不断前进的坚强核心。</a:t>
              </a:r>
            </a:p>
          </p:txBody>
        </p:sp>
        <p:sp>
          <p:nvSpPr>
            <p:cNvPr id="89" name="圆角矩形 88"/>
            <p:cNvSpPr/>
            <p:nvPr/>
          </p:nvSpPr>
          <p:spPr>
            <a:xfrm>
              <a:off x="6731000" y="1658869"/>
              <a:ext cx="5125720" cy="5079365"/>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Tree>
    <p:extLst>
      <p:ext uri="{BB962C8B-B14F-4D97-AF65-F5344CB8AC3E}">
        <p14:creationId xmlns:p14="http://schemas.microsoft.com/office/powerpoint/2010/main" val="125284317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1750"/>
                            </p:stCondLst>
                            <p:childTnLst>
                              <p:par>
                                <p:cTn id="12" presetID="22" presetClass="entr" presetSubtype="1"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up)">
                                      <p:cBhvr>
                                        <p:cTn id="14" dur="500"/>
                                        <p:tgtEl>
                                          <p:spTgt spid="23"/>
                                        </p:tgtEl>
                                      </p:cBhvr>
                                    </p:animEffect>
                                  </p:childTnLst>
                                </p:cTn>
                              </p:par>
                            </p:childTnLst>
                          </p:cTn>
                        </p:par>
                        <p:par>
                          <p:cTn id="15" fill="hold">
                            <p:stCondLst>
                              <p:cond delay="2250"/>
                            </p:stCondLst>
                            <p:childTnLst>
                              <p:par>
                                <p:cTn id="16" presetID="16" presetClass="entr" presetSubtype="21" fill="hold" nodeType="after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barn(inVertical)">
                                      <p:cBhvr>
                                        <p:cTn id="18"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79819" y="115902"/>
            <a:ext cx="3467616"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党的建设基本要求</a:t>
            </a:r>
            <a:endParaRPr kumimoji="0" lang="en-US" altLang="zh-CN"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endParaRPr>
          </a:p>
        </p:txBody>
      </p:sp>
      <p:sp>
        <p:nvSpPr>
          <p:cNvPr id="23" name="矩形 22"/>
          <p:cNvSpPr/>
          <p:nvPr/>
        </p:nvSpPr>
        <p:spPr>
          <a:xfrm>
            <a:off x="823438" y="4039353"/>
            <a:ext cx="5416072" cy="850900"/>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指出党的建设必须坚决实现以下六项基本要求，即六个坚持。</a:t>
            </a:r>
          </a:p>
        </p:txBody>
      </p:sp>
      <p:sp>
        <p:nvSpPr>
          <p:cNvPr id="25" name="任意多边形 24"/>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26" name="组合 25"/>
          <p:cNvGrpSpPr/>
          <p:nvPr/>
        </p:nvGrpSpPr>
        <p:grpSpPr>
          <a:xfrm>
            <a:off x="1427878" y="1697212"/>
            <a:ext cx="4150360" cy="937895"/>
            <a:chOff x="1864128" y="1741668"/>
            <a:chExt cx="4150518" cy="937822"/>
          </a:xfrm>
        </p:grpSpPr>
        <p:sp>
          <p:nvSpPr>
            <p:cNvPr id="27"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28" name="TextBox 20"/>
            <p:cNvSpPr txBox="1"/>
            <p:nvPr/>
          </p:nvSpPr>
          <p:spPr>
            <a:xfrm>
              <a:off x="1864128" y="1741668"/>
              <a:ext cx="2551053" cy="70020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29" name="组合 28"/>
            <p:cNvGrpSpPr/>
            <p:nvPr/>
          </p:nvGrpSpPr>
          <p:grpSpPr>
            <a:xfrm>
              <a:off x="4480711" y="1774627"/>
              <a:ext cx="734747" cy="904863"/>
              <a:chOff x="7205985" y="2344820"/>
              <a:chExt cx="1567204" cy="1930058"/>
            </a:xfrm>
          </p:grpSpPr>
          <p:grpSp>
            <p:nvGrpSpPr>
              <p:cNvPr id="39" name="组合 38"/>
              <p:cNvGrpSpPr/>
              <p:nvPr/>
            </p:nvGrpSpPr>
            <p:grpSpPr>
              <a:xfrm>
                <a:off x="7205985" y="2491783"/>
                <a:ext cx="1567204" cy="1567202"/>
                <a:chOff x="4098675" y="1936897"/>
                <a:chExt cx="1175403" cy="1175401"/>
              </a:xfrm>
              <a:effectLst/>
            </p:grpSpPr>
            <p:sp>
              <p:nvSpPr>
                <p:cNvPr id="41" name="矩形 4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2" name="直接连接符 4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0"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30" name="组合 29"/>
            <p:cNvGrpSpPr/>
            <p:nvPr/>
          </p:nvGrpSpPr>
          <p:grpSpPr>
            <a:xfrm>
              <a:off x="5279899" y="1774627"/>
              <a:ext cx="734747" cy="904863"/>
              <a:chOff x="8910643" y="2344820"/>
              <a:chExt cx="1567204" cy="1930058"/>
            </a:xfrm>
          </p:grpSpPr>
          <p:grpSp>
            <p:nvGrpSpPr>
              <p:cNvPr id="34" name="组合 33"/>
              <p:cNvGrpSpPr/>
              <p:nvPr/>
            </p:nvGrpSpPr>
            <p:grpSpPr>
              <a:xfrm>
                <a:off x="8910643" y="2491783"/>
                <a:ext cx="1567204" cy="1567202"/>
                <a:chOff x="4098675" y="1936897"/>
                <a:chExt cx="1175403" cy="1175401"/>
              </a:xfrm>
              <a:effectLst/>
            </p:grpSpPr>
            <p:sp>
              <p:nvSpPr>
                <p:cNvPr id="36" name="矩形 3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37" name="直接连接符 3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grpSp>
        <p:nvGrpSpPr>
          <p:cNvPr id="54" name="组合 53"/>
          <p:cNvGrpSpPr/>
          <p:nvPr/>
        </p:nvGrpSpPr>
        <p:grpSpPr>
          <a:xfrm>
            <a:off x="6933598" y="1395143"/>
            <a:ext cx="4923440" cy="570280"/>
            <a:chOff x="7486048" y="2691332"/>
            <a:chExt cx="4923440" cy="570280"/>
          </a:xfrm>
        </p:grpSpPr>
        <p:grpSp>
          <p:nvGrpSpPr>
            <p:cNvPr id="58" name="组合 57"/>
            <p:cNvGrpSpPr/>
            <p:nvPr/>
          </p:nvGrpSpPr>
          <p:grpSpPr>
            <a:xfrm>
              <a:off x="7486048" y="2691332"/>
              <a:ext cx="801853" cy="567847"/>
              <a:chOff x="7384448" y="2691332"/>
              <a:chExt cx="801853" cy="567847"/>
            </a:xfrm>
          </p:grpSpPr>
          <p:sp>
            <p:nvSpPr>
              <p:cNvPr id="61" name="矩形 60"/>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62" name="矩形 61"/>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59" name="矩形 58"/>
            <p:cNvSpPr/>
            <p:nvPr/>
          </p:nvSpPr>
          <p:spPr>
            <a:xfrm>
              <a:off x="8353090" y="2739997"/>
              <a:ext cx="1954381" cy="492443"/>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党的基本路线</a:t>
              </a:r>
            </a:p>
          </p:txBody>
        </p:sp>
        <p:sp>
          <p:nvSpPr>
            <p:cNvPr id="60" name="矩形 59"/>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63" name="组合 62"/>
          <p:cNvGrpSpPr/>
          <p:nvPr/>
        </p:nvGrpSpPr>
        <p:grpSpPr>
          <a:xfrm>
            <a:off x="6933598" y="2126959"/>
            <a:ext cx="4950211" cy="570280"/>
            <a:chOff x="7486048" y="2691332"/>
            <a:chExt cx="4950211" cy="570280"/>
          </a:xfrm>
        </p:grpSpPr>
        <p:grpSp>
          <p:nvGrpSpPr>
            <p:cNvPr id="64" name="组合 63"/>
            <p:cNvGrpSpPr/>
            <p:nvPr/>
          </p:nvGrpSpPr>
          <p:grpSpPr>
            <a:xfrm>
              <a:off x="7486048" y="2691332"/>
              <a:ext cx="801853" cy="567847"/>
              <a:chOff x="7384448" y="2691332"/>
              <a:chExt cx="801853" cy="567847"/>
            </a:xfrm>
          </p:grpSpPr>
          <p:sp>
            <p:nvSpPr>
              <p:cNvPr id="67" name="矩形 66"/>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68" name="矩形 67"/>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65" name="矩形 64"/>
            <p:cNvSpPr/>
            <p:nvPr/>
          </p:nvSpPr>
          <p:spPr>
            <a:xfrm>
              <a:off x="8353090" y="2787059"/>
              <a:ext cx="4083169" cy="412421"/>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解放思想，实事求是，与时俱进，求真务实</a:t>
              </a:r>
            </a:p>
          </p:txBody>
        </p:sp>
        <p:sp>
          <p:nvSpPr>
            <p:cNvPr id="66" name="矩形 65"/>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69" name="组合 68"/>
          <p:cNvGrpSpPr/>
          <p:nvPr/>
        </p:nvGrpSpPr>
        <p:grpSpPr>
          <a:xfrm>
            <a:off x="6933598" y="2858775"/>
            <a:ext cx="4923440" cy="570280"/>
            <a:chOff x="7486048" y="2691332"/>
            <a:chExt cx="4923440" cy="570280"/>
          </a:xfrm>
        </p:grpSpPr>
        <p:grpSp>
          <p:nvGrpSpPr>
            <p:cNvPr id="70" name="组合 69"/>
            <p:cNvGrpSpPr/>
            <p:nvPr/>
          </p:nvGrpSpPr>
          <p:grpSpPr>
            <a:xfrm>
              <a:off x="7486048" y="2691332"/>
              <a:ext cx="801853" cy="567847"/>
              <a:chOff x="7384448" y="2691332"/>
              <a:chExt cx="801853" cy="567847"/>
            </a:xfrm>
          </p:grpSpPr>
          <p:sp>
            <p:nvSpPr>
              <p:cNvPr id="73" name="矩形 72"/>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4" name="矩形 73"/>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71" name="矩形 70"/>
            <p:cNvSpPr/>
            <p:nvPr/>
          </p:nvSpPr>
          <p:spPr>
            <a:xfrm>
              <a:off x="8353090" y="2739997"/>
              <a:ext cx="3395980" cy="491490"/>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坚持新时代党的组织路线</a:t>
              </a:r>
            </a:p>
          </p:txBody>
        </p:sp>
        <p:sp>
          <p:nvSpPr>
            <p:cNvPr id="72" name="矩形 71"/>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75" name="组合 74"/>
          <p:cNvGrpSpPr/>
          <p:nvPr/>
        </p:nvGrpSpPr>
        <p:grpSpPr>
          <a:xfrm>
            <a:off x="6933598" y="3590591"/>
            <a:ext cx="4923440" cy="570280"/>
            <a:chOff x="7486048" y="2691332"/>
            <a:chExt cx="4923440" cy="570280"/>
          </a:xfrm>
        </p:grpSpPr>
        <p:grpSp>
          <p:nvGrpSpPr>
            <p:cNvPr id="76" name="组合 75"/>
            <p:cNvGrpSpPr/>
            <p:nvPr/>
          </p:nvGrpSpPr>
          <p:grpSpPr>
            <a:xfrm>
              <a:off x="7486048" y="2691332"/>
              <a:ext cx="801853" cy="567847"/>
              <a:chOff x="7384448" y="2691332"/>
              <a:chExt cx="801853" cy="567847"/>
            </a:xfrm>
          </p:grpSpPr>
          <p:sp>
            <p:nvSpPr>
              <p:cNvPr id="79" name="矩形 78"/>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80" name="矩形 79"/>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77" name="矩形 76"/>
            <p:cNvSpPr/>
            <p:nvPr/>
          </p:nvSpPr>
          <p:spPr>
            <a:xfrm>
              <a:off x="8353090" y="2739997"/>
              <a:ext cx="3395980" cy="491490"/>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坚持全心全意为人民服务</a:t>
              </a:r>
            </a:p>
          </p:txBody>
        </p:sp>
        <p:sp>
          <p:nvSpPr>
            <p:cNvPr id="78" name="矩形 77"/>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81" name="组合 80"/>
          <p:cNvGrpSpPr/>
          <p:nvPr/>
        </p:nvGrpSpPr>
        <p:grpSpPr>
          <a:xfrm>
            <a:off x="6933598" y="4322406"/>
            <a:ext cx="4923440" cy="570280"/>
            <a:chOff x="7486048" y="2691332"/>
            <a:chExt cx="4923440" cy="570280"/>
          </a:xfrm>
        </p:grpSpPr>
        <p:grpSp>
          <p:nvGrpSpPr>
            <p:cNvPr id="82" name="组合 81"/>
            <p:cNvGrpSpPr/>
            <p:nvPr/>
          </p:nvGrpSpPr>
          <p:grpSpPr>
            <a:xfrm>
              <a:off x="7486048" y="2691332"/>
              <a:ext cx="801853" cy="567847"/>
              <a:chOff x="7384448" y="2691332"/>
              <a:chExt cx="801853" cy="567847"/>
            </a:xfrm>
          </p:grpSpPr>
          <p:sp>
            <p:nvSpPr>
              <p:cNvPr id="85" name="矩形 84"/>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86" name="矩形 85"/>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83" name="矩形 82"/>
            <p:cNvSpPr/>
            <p:nvPr/>
          </p:nvSpPr>
          <p:spPr>
            <a:xfrm>
              <a:off x="8353090" y="2739997"/>
              <a:ext cx="2227580" cy="491490"/>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坚持民主集中制</a:t>
              </a:r>
            </a:p>
          </p:txBody>
        </p:sp>
        <p:sp>
          <p:nvSpPr>
            <p:cNvPr id="84" name="矩形 83"/>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
        <p:nvSpPr>
          <p:cNvPr id="87" name="矩形 86"/>
          <p:cNvSpPr/>
          <p:nvPr/>
        </p:nvSpPr>
        <p:spPr>
          <a:xfrm>
            <a:off x="1221134" y="3140618"/>
            <a:ext cx="43371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党的建设  </a:t>
            </a:r>
            <a:r>
              <a:rPr kumimoji="0" lang="zh-CN" altLang="en-US" sz="4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基本要求</a:t>
            </a:r>
            <a:endParaRPr kumimoji="0" lang="zh-CN" altLang="en-US" sz="5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nvGrpSpPr>
          <p:cNvPr id="2" name="组合 1"/>
          <p:cNvGrpSpPr/>
          <p:nvPr/>
        </p:nvGrpSpPr>
        <p:grpSpPr>
          <a:xfrm>
            <a:off x="6931058" y="5021541"/>
            <a:ext cx="4923440" cy="570280"/>
            <a:chOff x="7486048" y="2691332"/>
            <a:chExt cx="4923440" cy="570280"/>
          </a:xfrm>
        </p:grpSpPr>
        <p:grpSp>
          <p:nvGrpSpPr>
            <p:cNvPr id="3" name="组合 2"/>
            <p:cNvGrpSpPr/>
            <p:nvPr/>
          </p:nvGrpSpPr>
          <p:grpSpPr>
            <a:xfrm>
              <a:off x="7486048" y="2691332"/>
              <a:ext cx="801853" cy="567847"/>
              <a:chOff x="7384448" y="2691332"/>
              <a:chExt cx="801853" cy="567847"/>
            </a:xfrm>
          </p:grpSpPr>
          <p:sp>
            <p:nvSpPr>
              <p:cNvPr id="4" name="矩形 3"/>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9" name="矩形 8"/>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0" name="矩形 9"/>
            <p:cNvSpPr/>
            <p:nvPr/>
          </p:nvSpPr>
          <p:spPr>
            <a:xfrm>
              <a:off x="8353090" y="2739997"/>
              <a:ext cx="2519680" cy="491490"/>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坚持从严管党治党</a:t>
              </a:r>
            </a:p>
          </p:txBody>
        </p:sp>
        <p:sp>
          <p:nvSpPr>
            <p:cNvPr id="11" name="矩形 10"/>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Tree>
    <p:extLst>
      <p:ext uri="{BB962C8B-B14F-4D97-AF65-F5344CB8AC3E}">
        <p14:creationId xmlns:p14="http://schemas.microsoft.com/office/powerpoint/2010/main" val="388375584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87"/>
                                        </p:tgtEl>
                                        <p:attrNameLst>
                                          <p:attrName>style.visibility</p:attrName>
                                        </p:attrNameLst>
                                      </p:cBhvr>
                                      <p:to>
                                        <p:strVal val="visible"/>
                                      </p:to>
                                    </p:set>
                                  </p:childTnLst>
                                </p:cTn>
                              </p:par>
                            </p:childTnLst>
                          </p:cTn>
                        </p:par>
                        <p:par>
                          <p:cTn id="11" fill="hold">
                            <p:stCondLst>
                              <p:cond delay="3250"/>
                            </p:stCondLst>
                            <p:childTnLst>
                              <p:par>
                                <p:cTn id="12" presetID="22" presetClass="entr" presetSubtype="1"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up)">
                                      <p:cBhvr>
                                        <p:cTn id="14" dur="500"/>
                                        <p:tgtEl>
                                          <p:spTgt spid="23"/>
                                        </p:tgtEl>
                                      </p:cBhvr>
                                    </p:animEffect>
                                  </p:childTnLst>
                                </p:cTn>
                              </p:par>
                            </p:childTnLst>
                          </p:cTn>
                        </p:par>
                        <p:par>
                          <p:cTn id="15" fill="hold">
                            <p:stCondLst>
                              <p:cond delay="3750"/>
                            </p:stCondLst>
                            <p:childTnLst>
                              <p:par>
                                <p:cTn id="16" presetID="2" presetClass="entr" presetSubtype="2" fill="hold"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additive="base">
                                        <p:cTn id="18" dur="750" fill="hold"/>
                                        <p:tgtEl>
                                          <p:spTgt spid="54"/>
                                        </p:tgtEl>
                                        <p:attrNameLst>
                                          <p:attrName>ppt_x</p:attrName>
                                        </p:attrNameLst>
                                      </p:cBhvr>
                                      <p:tavLst>
                                        <p:tav tm="0">
                                          <p:val>
                                            <p:strVal val="1+#ppt_w/2"/>
                                          </p:val>
                                        </p:tav>
                                        <p:tav tm="100000">
                                          <p:val>
                                            <p:strVal val="#ppt_x"/>
                                          </p:val>
                                        </p:tav>
                                      </p:tavLst>
                                    </p:anim>
                                    <p:anim calcmode="lin" valueType="num">
                                      <p:cBhvr additive="base">
                                        <p:cTn id="19" dur="750" fill="hold"/>
                                        <p:tgtEl>
                                          <p:spTgt spid="5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25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750" fill="hold"/>
                                        <p:tgtEl>
                                          <p:spTgt spid="63"/>
                                        </p:tgtEl>
                                        <p:attrNameLst>
                                          <p:attrName>ppt_x</p:attrName>
                                        </p:attrNameLst>
                                      </p:cBhvr>
                                      <p:tavLst>
                                        <p:tav tm="0">
                                          <p:val>
                                            <p:strVal val="1+#ppt_w/2"/>
                                          </p:val>
                                        </p:tav>
                                        <p:tav tm="100000">
                                          <p:val>
                                            <p:strVal val="#ppt_x"/>
                                          </p:val>
                                        </p:tav>
                                      </p:tavLst>
                                    </p:anim>
                                    <p:anim calcmode="lin" valueType="num">
                                      <p:cBhvr additive="base">
                                        <p:cTn id="23" dur="750" fill="hold"/>
                                        <p:tgtEl>
                                          <p:spTgt spid="6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50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750" fill="hold"/>
                                        <p:tgtEl>
                                          <p:spTgt spid="69"/>
                                        </p:tgtEl>
                                        <p:attrNameLst>
                                          <p:attrName>ppt_x</p:attrName>
                                        </p:attrNameLst>
                                      </p:cBhvr>
                                      <p:tavLst>
                                        <p:tav tm="0">
                                          <p:val>
                                            <p:strVal val="1+#ppt_w/2"/>
                                          </p:val>
                                        </p:tav>
                                        <p:tav tm="100000">
                                          <p:val>
                                            <p:strVal val="#ppt_x"/>
                                          </p:val>
                                        </p:tav>
                                      </p:tavLst>
                                    </p:anim>
                                    <p:anim calcmode="lin" valueType="num">
                                      <p:cBhvr additive="base">
                                        <p:cTn id="27" dur="750" fill="hold"/>
                                        <p:tgtEl>
                                          <p:spTgt spid="69"/>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75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750" fill="hold"/>
                                        <p:tgtEl>
                                          <p:spTgt spid="75"/>
                                        </p:tgtEl>
                                        <p:attrNameLst>
                                          <p:attrName>ppt_x</p:attrName>
                                        </p:attrNameLst>
                                      </p:cBhvr>
                                      <p:tavLst>
                                        <p:tav tm="0">
                                          <p:val>
                                            <p:strVal val="1+#ppt_w/2"/>
                                          </p:val>
                                        </p:tav>
                                        <p:tav tm="100000">
                                          <p:val>
                                            <p:strVal val="#ppt_x"/>
                                          </p:val>
                                        </p:tav>
                                      </p:tavLst>
                                    </p:anim>
                                    <p:anim calcmode="lin" valueType="num">
                                      <p:cBhvr additive="base">
                                        <p:cTn id="31" dur="750" fill="hold"/>
                                        <p:tgtEl>
                                          <p:spTgt spid="75"/>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1000"/>
                                  </p:stCondLst>
                                  <p:childTnLst>
                                    <p:set>
                                      <p:cBhvr>
                                        <p:cTn id="33" dur="1" fill="hold">
                                          <p:stCondLst>
                                            <p:cond delay="0"/>
                                          </p:stCondLst>
                                        </p:cTn>
                                        <p:tgtEl>
                                          <p:spTgt spid="81"/>
                                        </p:tgtEl>
                                        <p:attrNameLst>
                                          <p:attrName>style.visibility</p:attrName>
                                        </p:attrNameLst>
                                      </p:cBhvr>
                                      <p:to>
                                        <p:strVal val="visible"/>
                                      </p:to>
                                    </p:set>
                                    <p:anim calcmode="lin" valueType="num">
                                      <p:cBhvr additive="base">
                                        <p:cTn id="34" dur="750" fill="hold"/>
                                        <p:tgtEl>
                                          <p:spTgt spid="81"/>
                                        </p:tgtEl>
                                        <p:attrNameLst>
                                          <p:attrName>ppt_x</p:attrName>
                                        </p:attrNameLst>
                                      </p:cBhvr>
                                      <p:tavLst>
                                        <p:tav tm="0">
                                          <p:val>
                                            <p:strVal val="1+#ppt_w/2"/>
                                          </p:val>
                                        </p:tav>
                                        <p:tav tm="100000">
                                          <p:val>
                                            <p:strVal val="#ppt_x"/>
                                          </p:val>
                                        </p:tav>
                                      </p:tavLst>
                                    </p:anim>
                                    <p:anim calcmode="lin" valueType="num">
                                      <p:cBhvr additive="base">
                                        <p:cTn id="35" dur="750" fill="hold"/>
                                        <p:tgtEl>
                                          <p:spTgt spid="81"/>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00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750" fill="hold"/>
                                        <p:tgtEl>
                                          <p:spTgt spid="2"/>
                                        </p:tgtEl>
                                        <p:attrNameLst>
                                          <p:attrName>ppt_x</p:attrName>
                                        </p:attrNameLst>
                                      </p:cBhvr>
                                      <p:tavLst>
                                        <p:tav tm="0">
                                          <p:val>
                                            <p:strVal val="1+#ppt_w/2"/>
                                          </p:val>
                                        </p:tav>
                                        <p:tav tm="100000">
                                          <p:val>
                                            <p:strVal val="#ppt_x"/>
                                          </p:val>
                                        </p:tav>
                                      </p:tavLst>
                                    </p:anim>
                                    <p:anim calcmode="lin" valueType="num">
                                      <p:cBhvr additive="base">
                                        <p:cTn id="39"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3" grpId="0"/>
      <p:bldP spid="8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39450" y="101213"/>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grpSp>
        <p:nvGrpSpPr>
          <p:cNvPr id="3" name="组合 2"/>
          <p:cNvGrpSpPr/>
          <p:nvPr/>
        </p:nvGrpSpPr>
        <p:grpSpPr>
          <a:xfrm>
            <a:off x="543756" y="2282426"/>
            <a:ext cx="3794328" cy="3065751"/>
            <a:chOff x="969059" y="2038997"/>
            <a:chExt cx="3339910" cy="2469208"/>
          </a:xfrm>
        </p:grpSpPr>
        <p:grpSp>
          <p:nvGrpSpPr>
            <p:cNvPr id="12" name="组合 11"/>
            <p:cNvGrpSpPr/>
            <p:nvPr/>
          </p:nvGrpSpPr>
          <p:grpSpPr>
            <a:xfrm>
              <a:off x="969059" y="2038997"/>
              <a:ext cx="3339910" cy="2469208"/>
              <a:chOff x="749490" y="1780093"/>
              <a:chExt cx="4179594" cy="2595057"/>
            </a:xfrm>
          </p:grpSpPr>
          <p:sp>
            <p:nvSpPr>
              <p:cNvPr id="13"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4"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5"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6"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7" name="矩形 16"/>
            <p:cNvSpPr/>
            <p:nvPr/>
          </p:nvSpPr>
          <p:spPr>
            <a:xfrm>
              <a:off x="2355056" y="3319210"/>
              <a:ext cx="646331"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01</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9" name="矩形 18"/>
          <p:cNvSpPr/>
          <p:nvPr/>
        </p:nvSpPr>
        <p:spPr>
          <a:xfrm>
            <a:off x="4896404" y="1530200"/>
            <a:ext cx="6577305" cy="425347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       大会认为，</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推进马克思主义中国化时代化是一个追求真理、揭示真理、笃行真理的过</a:t>
            </a:r>
            <a:r>
              <a:rPr kumimoji="0" lang="zh-CN" altLang="en-US" sz="2000" b="1" i="0" u="none" strike="noStrike" kern="1200" cap="none" spc="0" normalizeH="0" noProof="0">
                <a:ln>
                  <a:noFill/>
                </a:ln>
                <a:solidFill>
                  <a:srgbClr val="FF0000"/>
                </a:solidFill>
                <a:effectLst/>
                <a:uLnTx/>
                <a:uFillTx/>
                <a:latin typeface="Times New Roman" panose="02020603050405020304" pitchFamily="18" charset="0"/>
                <a:ea typeface="华文中宋" panose="02010600040101010101" pitchFamily="2" charset="-122"/>
                <a:cs typeface="+mn-ea"/>
              </a:rPr>
              <a:t>程</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lang="en-US" altLang="zh-CN" sz="2000" b="1">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24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mn-ea"/>
              </a:rPr>
              <a:t>把</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党的十九大以来习近平新时代中国特色社会主义思想新发展写入党章，</a:t>
            </a:r>
            <a:r>
              <a:rPr kumimoji="0" lang="zh-CN" altLang="en-US" sz="2000" b="1" i="0" u="none" strike="noStrike" kern="1200" cap="none" spc="0" normalizeH="0" noProof="0" dirty="0">
                <a:ln>
                  <a:noFill/>
                </a:ln>
                <a:effectLst/>
                <a:uLnTx/>
                <a:uFillTx/>
                <a:latin typeface="Times New Roman" panose="02020603050405020304" pitchFamily="18" charset="0"/>
                <a:ea typeface="华文中宋" panose="02010600040101010101" pitchFamily="2" charset="-122"/>
                <a:cs typeface="+mn-ea"/>
              </a:rPr>
              <a:t>以更好反映以习近平同志为核心的党中央推进党的理论创新、实践创新、制度创新成</a:t>
            </a:r>
            <a:r>
              <a:rPr kumimoji="0" lang="zh-CN" altLang="en-US" sz="2000" b="1" i="0" u="none" strike="noStrike" kern="1200" cap="none" spc="0" normalizeH="0" noProof="0">
                <a:ln>
                  <a:noFill/>
                </a:ln>
                <a:effectLst/>
                <a:uLnTx/>
                <a:uFillTx/>
                <a:latin typeface="Times New Roman" panose="02020603050405020304" pitchFamily="18" charset="0"/>
                <a:ea typeface="华文中宋" panose="02010600040101010101" pitchFamily="2" charset="-122"/>
                <a:cs typeface="+mn-ea"/>
              </a:rPr>
              <a:t>果</a:t>
            </a:r>
            <a:r>
              <a:rPr kumimoji="0" lang="zh-CN" altLang="en-US" b="1" i="0" u="none" strike="noStrike" kern="1200" cap="none" spc="0" normalizeH="0" noProof="0" smtClean="0">
                <a:ln>
                  <a:noFill/>
                </a:ln>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lang="en-US" altLang="zh-CN" sz="2000" b="1">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大</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会要求全党深刻领悟“</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两个确立</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”的决定性意义，全面贯彻习近平新时代中国特色社会主义思想，把这一思想贯彻落实到党和国家工作各方面全过程。</a:t>
            </a:r>
          </a:p>
        </p:txBody>
      </p:sp>
      <p:sp>
        <p:nvSpPr>
          <p:cNvPr id="2" name="文本框 1"/>
          <p:cNvSpPr txBox="1"/>
          <p:nvPr userDrawn="1"/>
        </p:nvSpPr>
        <p:spPr>
          <a:xfrm>
            <a:off x="11140440" y="6761480"/>
            <a:ext cx="969645" cy="7620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工图网</a:t>
            </a:r>
            <a:r>
              <a:rPr kumimoji="0" lang="en-US" altLang="zh-CN"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 www.900ppt.com</a:t>
            </a:r>
          </a:p>
        </p:txBody>
      </p:sp>
    </p:spTree>
    <p:extLst>
      <p:ext uri="{BB962C8B-B14F-4D97-AF65-F5344CB8AC3E}">
        <p14:creationId xmlns:p14="http://schemas.microsoft.com/office/powerpoint/2010/main" val="18615827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57225" y="78204"/>
            <a:ext cx="3467616"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党的建设基本要求</a:t>
            </a:r>
            <a:endParaRPr kumimoji="0" lang="en-US" altLang="zh-CN"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endParaRPr>
          </a:p>
        </p:txBody>
      </p:sp>
      <p:sp>
        <p:nvSpPr>
          <p:cNvPr id="7" name="矩形 6"/>
          <p:cNvSpPr/>
          <p:nvPr/>
        </p:nvSpPr>
        <p:spPr>
          <a:xfrm>
            <a:off x="772160" y="1404620"/>
            <a:ext cx="11263630" cy="1348740"/>
          </a:xfrm>
          <a:prstGeom prst="rect">
            <a:avLst/>
          </a:prstGeom>
          <a:solidFill>
            <a:srgbClr val="FFFFFF">
              <a:alpha val="48000"/>
            </a:srgbClr>
          </a:solidFill>
          <a:ln w="9525" cap="flat" cmpd="sng" algn="ctr">
            <a:solidFill>
              <a:srgbClr val="BC000D"/>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5" name="Freeform 5"/>
          <p:cNvSpPr/>
          <p:nvPr/>
        </p:nvSpPr>
        <p:spPr bwMode="auto">
          <a:xfrm flipH="1">
            <a:off x="683895" y="1174750"/>
            <a:ext cx="3672205" cy="544195"/>
          </a:xfrm>
          <a:custGeom>
            <a:avLst/>
            <a:gdLst>
              <a:gd name="T0" fmla="*/ 51 w 14043"/>
              <a:gd name="T1" fmla="*/ 2108 h 2636"/>
              <a:gd name="T2" fmla="*/ 1152 w 14043"/>
              <a:gd name="T3" fmla="*/ 1085 h 2636"/>
              <a:gd name="T4" fmla="*/ 0 w 14043"/>
              <a:gd name="T5" fmla="*/ 0 h 2636"/>
              <a:gd name="T6" fmla="*/ 13490 w 14043"/>
              <a:gd name="T7" fmla="*/ 22 h 2636"/>
              <a:gd name="T8" fmla="*/ 14043 w 14043"/>
              <a:gd name="T9" fmla="*/ 421 h 2636"/>
              <a:gd name="T10" fmla="*/ 14021 w 14043"/>
              <a:gd name="T11" fmla="*/ 2304 h 2636"/>
              <a:gd name="T12" fmla="*/ 13689 w 14043"/>
              <a:gd name="T13" fmla="*/ 2636 h 2636"/>
              <a:gd name="T14" fmla="*/ 13689 w 14043"/>
              <a:gd name="T15" fmla="*/ 2108 h 2636"/>
              <a:gd name="T16" fmla="*/ 51 w 14043"/>
              <a:gd name="T17" fmla="*/ 2108 h 2636"/>
              <a:gd name="connsiteX0" fmla="*/ 36 w 10002"/>
              <a:gd name="connsiteY0" fmla="*/ 7997 h 10000"/>
              <a:gd name="connsiteX1" fmla="*/ 820 w 10002"/>
              <a:gd name="connsiteY1" fmla="*/ 4116 h 10000"/>
              <a:gd name="connsiteX2" fmla="*/ 0 w 10002"/>
              <a:gd name="connsiteY2" fmla="*/ 0 h 10000"/>
              <a:gd name="connsiteX3" fmla="*/ 9606 w 10002"/>
              <a:gd name="connsiteY3" fmla="*/ 83 h 10000"/>
              <a:gd name="connsiteX4" fmla="*/ 10000 w 10002"/>
              <a:gd name="connsiteY4" fmla="*/ 1597 h 10000"/>
              <a:gd name="connsiteX5" fmla="*/ 9984 w 10002"/>
              <a:gd name="connsiteY5" fmla="*/ 8741 h 10000"/>
              <a:gd name="connsiteX6" fmla="*/ 9748 w 10002"/>
              <a:gd name="connsiteY6" fmla="*/ 10000 h 10000"/>
              <a:gd name="connsiteX7" fmla="*/ 9748 w 10002"/>
              <a:gd name="connsiteY7" fmla="*/ 7997 h 10000"/>
              <a:gd name="connsiteX8" fmla="*/ 36 w 10002"/>
              <a:gd name="connsiteY8" fmla="*/ 7997 h 10000"/>
              <a:gd name="connsiteX0-1" fmla="*/ 36 w 10002"/>
              <a:gd name="connsiteY0-2" fmla="*/ 7997 h 10000"/>
              <a:gd name="connsiteX1-3" fmla="*/ 865 w 10002"/>
              <a:gd name="connsiteY1-4" fmla="*/ 4068 h 10000"/>
              <a:gd name="connsiteX2-5" fmla="*/ 0 w 10002"/>
              <a:gd name="connsiteY2-6" fmla="*/ 0 h 10000"/>
              <a:gd name="connsiteX3-7" fmla="*/ 9606 w 10002"/>
              <a:gd name="connsiteY3-8" fmla="*/ 83 h 10000"/>
              <a:gd name="connsiteX4-9" fmla="*/ 10000 w 10002"/>
              <a:gd name="connsiteY4-10" fmla="*/ 1597 h 10000"/>
              <a:gd name="connsiteX5-11" fmla="*/ 9984 w 10002"/>
              <a:gd name="connsiteY5-12" fmla="*/ 8741 h 10000"/>
              <a:gd name="connsiteX6-13" fmla="*/ 9748 w 10002"/>
              <a:gd name="connsiteY6-14" fmla="*/ 10000 h 10000"/>
              <a:gd name="connsiteX7-15" fmla="*/ 9748 w 10002"/>
              <a:gd name="connsiteY7-16" fmla="*/ 7997 h 10000"/>
              <a:gd name="connsiteX8-17" fmla="*/ 36 w 10002"/>
              <a:gd name="connsiteY8-18" fmla="*/ 799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0002" h="10000">
                <a:moveTo>
                  <a:pt x="36" y="7997"/>
                </a:moveTo>
                <a:lnTo>
                  <a:pt x="865" y="4068"/>
                </a:lnTo>
                <a:lnTo>
                  <a:pt x="0" y="0"/>
                </a:lnTo>
                <a:lnTo>
                  <a:pt x="9606" y="83"/>
                </a:lnTo>
                <a:cubicBezTo>
                  <a:pt x="9606" y="83"/>
                  <a:pt x="9988" y="-141"/>
                  <a:pt x="10000" y="1597"/>
                </a:cubicBezTo>
                <a:cubicBezTo>
                  <a:pt x="10012" y="3335"/>
                  <a:pt x="9984" y="8741"/>
                  <a:pt x="9984" y="8741"/>
                </a:cubicBezTo>
                <a:cubicBezTo>
                  <a:pt x="9984" y="8741"/>
                  <a:pt x="9969" y="10000"/>
                  <a:pt x="9748" y="10000"/>
                </a:cubicBezTo>
                <a:lnTo>
                  <a:pt x="9748" y="7997"/>
                </a:lnTo>
                <a:lnTo>
                  <a:pt x="36" y="7997"/>
                </a:lnTo>
                <a:close/>
              </a:path>
            </a:pathLst>
          </a:custGeom>
          <a:solidFill>
            <a:srgbClr val="BC000D"/>
          </a:solidFill>
          <a:ln w="7938"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6" name="TextBox 9">
            <a:hlinkClick r:id="" action="ppaction://hlinkshowjump?jump=nextslide"/>
          </p:cNvPr>
          <p:cNvSpPr txBox="1"/>
          <p:nvPr/>
        </p:nvSpPr>
        <p:spPr>
          <a:xfrm>
            <a:off x="973687" y="1195571"/>
            <a:ext cx="2926080" cy="36830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rgbClr val="BC000D">
                        <a:shade val="45000"/>
                        <a:satMod val="165000"/>
                      </a:srgb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w="3175">
                  <a:noFill/>
                </a:ln>
                <a:solidFill>
                  <a:srgbClr val="FFFFFF"/>
                </a:solidFill>
                <a:effectLst/>
                <a:uLnTx/>
                <a:uFillTx/>
                <a:latin typeface="Times New Roman" panose="02020603050405020304" pitchFamily="18" charset="0"/>
                <a:ea typeface="华文中宋" panose="02010600040101010101" pitchFamily="2" charset="-122"/>
                <a:cs typeface="+mn-cs"/>
              </a:rPr>
              <a:t>第一，坚持党的基本路线。</a:t>
            </a:r>
          </a:p>
        </p:txBody>
      </p:sp>
      <p:sp>
        <p:nvSpPr>
          <p:cNvPr id="12" name="矩形 11"/>
          <p:cNvSpPr/>
          <p:nvPr/>
        </p:nvSpPr>
        <p:spPr>
          <a:xfrm>
            <a:off x="859155" y="1598930"/>
            <a:ext cx="11165205" cy="1059180"/>
          </a:xfrm>
          <a:prstGeom prst="rect">
            <a:avLst/>
          </a:prstGeom>
        </p:spPr>
        <p:txBody>
          <a:bodyPr wrap="square" lIns="91413" tIns="45706" rIns="91413" bIns="45706">
            <a:spAutoFit/>
          </a:bodyPr>
          <a:lstStyle/>
          <a:p>
            <a:pPr marL="0" marR="0" lvl="2" indent="0" algn="l" defTabSz="914400" rtl="0" eaLnBrk="1" fontAlgn="auto" latinLnBrk="0" hangingPunct="1">
              <a:lnSpc>
                <a:spcPct val="150000"/>
              </a:lnSpc>
              <a:spcBef>
                <a:spcPts val="0"/>
              </a:spcBef>
              <a:spcAft>
                <a:spcPts val="0"/>
              </a:spcAft>
              <a:buClrTx/>
              <a:buSzTx/>
              <a:buFontTx/>
              <a:buNone/>
              <a:tabLst/>
              <a:defRPr/>
            </a:pPr>
            <a:r>
              <a:rPr kumimoji="0"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全党要用邓小平理论、“三个代表”重要思想、科学发展观、习近平新时代中国特色社会主义思想和党的基本路线统一思想</a:t>
            </a:r>
            <a:r>
              <a:rPr kumimoji="0"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统一行动，并且毫不动摇地长期坚持下去。必须把改革开放同四项基本原则统一起来，全面落实党的基本路线，反对一切“左”的和右的错误倾向，要警惕右，但主要是防止“左”。必须提高政治判断力、政治领悟力、政治执行力，增强贯彻落实党的理论和路线方针政策的自觉性和坚定性。</a:t>
            </a:r>
          </a:p>
        </p:txBody>
      </p:sp>
      <p:sp>
        <p:nvSpPr>
          <p:cNvPr id="13" name="矩形 12"/>
          <p:cNvSpPr/>
          <p:nvPr/>
        </p:nvSpPr>
        <p:spPr>
          <a:xfrm>
            <a:off x="769620" y="3096895"/>
            <a:ext cx="11263630" cy="1348740"/>
          </a:xfrm>
          <a:prstGeom prst="rect">
            <a:avLst/>
          </a:prstGeom>
          <a:solidFill>
            <a:srgbClr val="FFFFFF">
              <a:alpha val="48000"/>
            </a:srgbClr>
          </a:solidFill>
          <a:ln w="9525" cap="flat" cmpd="sng" algn="ctr">
            <a:solidFill>
              <a:srgbClr val="BC000D"/>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4" name="Freeform 5"/>
          <p:cNvSpPr/>
          <p:nvPr/>
        </p:nvSpPr>
        <p:spPr bwMode="auto">
          <a:xfrm flipH="1">
            <a:off x="681355" y="2867025"/>
            <a:ext cx="6507480" cy="544195"/>
          </a:xfrm>
          <a:custGeom>
            <a:avLst/>
            <a:gdLst>
              <a:gd name="T0" fmla="*/ 51 w 14043"/>
              <a:gd name="T1" fmla="*/ 2108 h 2636"/>
              <a:gd name="T2" fmla="*/ 1152 w 14043"/>
              <a:gd name="T3" fmla="*/ 1085 h 2636"/>
              <a:gd name="T4" fmla="*/ 0 w 14043"/>
              <a:gd name="T5" fmla="*/ 0 h 2636"/>
              <a:gd name="T6" fmla="*/ 13490 w 14043"/>
              <a:gd name="T7" fmla="*/ 22 h 2636"/>
              <a:gd name="T8" fmla="*/ 14043 w 14043"/>
              <a:gd name="T9" fmla="*/ 421 h 2636"/>
              <a:gd name="T10" fmla="*/ 14021 w 14043"/>
              <a:gd name="T11" fmla="*/ 2304 h 2636"/>
              <a:gd name="T12" fmla="*/ 13689 w 14043"/>
              <a:gd name="T13" fmla="*/ 2636 h 2636"/>
              <a:gd name="T14" fmla="*/ 13689 w 14043"/>
              <a:gd name="T15" fmla="*/ 2108 h 2636"/>
              <a:gd name="T16" fmla="*/ 51 w 14043"/>
              <a:gd name="T17" fmla="*/ 2108 h 2636"/>
              <a:gd name="connsiteX0" fmla="*/ 36 w 10002"/>
              <a:gd name="connsiteY0" fmla="*/ 7997 h 10000"/>
              <a:gd name="connsiteX1" fmla="*/ 820 w 10002"/>
              <a:gd name="connsiteY1" fmla="*/ 4116 h 10000"/>
              <a:gd name="connsiteX2" fmla="*/ 0 w 10002"/>
              <a:gd name="connsiteY2" fmla="*/ 0 h 10000"/>
              <a:gd name="connsiteX3" fmla="*/ 9606 w 10002"/>
              <a:gd name="connsiteY3" fmla="*/ 83 h 10000"/>
              <a:gd name="connsiteX4" fmla="*/ 10000 w 10002"/>
              <a:gd name="connsiteY4" fmla="*/ 1597 h 10000"/>
              <a:gd name="connsiteX5" fmla="*/ 9984 w 10002"/>
              <a:gd name="connsiteY5" fmla="*/ 8741 h 10000"/>
              <a:gd name="connsiteX6" fmla="*/ 9748 w 10002"/>
              <a:gd name="connsiteY6" fmla="*/ 10000 h 10000"/>
              <a:gd name="connsiteX7" fmla="*/ 9748 w 10002"/>
              <a:gd name="connsiteY7" fmla="*/ 7997 h 10000"/>
              <a:gd name="connsiteX8" fmla="*/ 36 w 10002"/>
              <a:gd name="connsiteY8" fmla="*/ 7997 h 10000"/>
              <a:gd name="connsiteX0-1" fmla="*/ 36 w 10002"/>
              <a:gd name="connsiteY0-2" fmla="*/ 7997 h 10000"/>
              <a:gd name="connsiteX1-3" fmla="*/ 865 w 10002"/>
              <a:gd name="connsiteY1-4" fmla="*/ 4068 h 10000"/>
              <a:gd name="connsiteX2-5" fmla="*/ 0 w 10002"/>
              <a:gd name="connsiteY2-6" fmla="*/ 0 h 10000"/>
              <a:gd name="connsiteX3-7" fmla="*/ 9606 w 10002"/>
              <a:gd name="connsiteY3-8" fmla="*/ 83 h 10000"/>
              <a:gd name="connsiteX4-9" fmla="*/ 10000 w 10002"/>
              <a:gd name="connsiteY4-10" fmla="*/ 1597 h 10000"/>
              <a:gd name="connsiteX5-11" fmla="*/ 9984 w 10002"/>
              <a:gd name="connsiteY5-12" fmla="*/ 8741 h 10000"/>
              <a:gd name="connsiteX6-13" fmla="*/ 9748 w 10002"/>
              <a:gd name="connsiteY6-14" fmla="*/ 10000 h 10000"/>
              <a:gd name="connsiteX7-15" fmla="*/ 9748 w 10002"/>
              <a:gd name="connsiteY7-16" fmla="*/ 7997 h 10000"/>
              <a:gd name="connsiteX8-17" fmla="*/ 36 w 10002"/>
              <a:gd name="connsiteY8-18" fmla="*/ 799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0002" h="10000">
                <a:moveTo>
                  <a:pt x="36" y="7997"/>
                </a:moveTo>
                <a:lnTo>
                  <a:pt x="865" y="4068"/>
                </a:lnTo>
                <a:lnTo>
                  <a:pt x="0" y="0"/>
                </a:lnTo>
                <a:lnTo>
                  <a:pt x="9606" y="83"/>
                </a:lnTo>
                <a:cubicBezTo>
                  <a:pt x="9606" y="83"/>
                  <a:pt x="9988" y="-141"/>
                  <a:pt x="10000" y="1597"/>
                </a:cubicBezTo>
                <a:cubicBezTo>
                  <a:pt x="10012" y="3335"/>
                  <a:pt x="9984" y="8741"/>
                  <a:pt x="9984" y="8741"/>
                </a:cubicBezTo>
                <a:cubicBezTo>
                  <a:pt x="9984" y="8741"/>
                  <a:pt x="9969" y="10000"/>
                  <a:pt x="9748" y="10000"/>
                </a:cubicBezTo>
                <a:lnTo>
                  <a:pt x="9748" y="7997"/>
                </a:lnTo>
                <a:lnTo>
                  <a:pt x="36" y="7997"/>
                </a:lnTo>
                <a:close/>
              </a:path>
            </a:pathLst>
          </a:custGeom>
          <a:solidFill>
            <a:srgbClr val="BC000D"/>
          </a:solidFill>
          <a:ln w="7938"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5" name="TextBox 9">
            <a:hlinkClick r:id="" action="ppaction://hlinkshowjump?jump=nextslide"/>
          </p:cNvPr>
          <p:cNvSpPr txBox="1"/>
          <p:nvPr/>
        </p:nvSpPr>
        <p:spPr>
          <a:xfrm>
            <a:off x="986387" y="2922771"/>
            <a:ext cx="5897880" cy="36830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rgbClr val="BC000D">
                        <a:shade val="45000"/>
                        <a:satMod val="165000"/>
                      </a:srgb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w="3175">
                  <a:noFill/>
                </a:ln>
                <a:solidFill>
                  <a:srgbClr val="FFFFFF"/>
                </a:solidFill>
                <a:effectLst/>
                <a:uLnTx/>
                <a:uFillTx/>
                <a:latin typeface="Times New Roman" panose="02020603050405020304" pitchFamily="18" charset="0"/>
                <a:ea typeface="华文中宋" panose="02010600040101010101" pitchFamily="2" charset="-122"/>
                <a:cs typeface="+mn-cs"/>
              </a:rPr>
              <a:t>第二，坚持解放思想，实事求是，与时俱进，求真务实。</a:t>
            </a:r>
          </a:p>
        </p:txBody>
      </p:sp>
      <p:sp>
        <p:nvSpPr>
          <p:cNvPr id="16" name="矩形 15"/>
          <p:cNvSpPr/>
          <p:nvPr/>
        </p:nvSpPr>
        <p:spPr>
          <a:xfrm>
            <a:off x="856615" y="3291205"/>
            <a:ext cx="11165205" cy="1059180"/>
          </a:xfrm>
          <a:prstGeom prst="rect">
            <a:avLst/>
          </a:prstGeom>
        </p:spPr>
        <p:txBody>
          <a:bodyPr wrap="square" lIns="91413" tIns="45706" rIns="91413" bIns="45706">
            <a:spAutoFit/>
          </a:bodyPr>
          <a:lstStyle/>
          <a:p>
            <a:pPr marL="0" marR="0" lvl="2" indent="0" algn="l" defTabSz="914400" rtl="0" eaLnBrk="1" fontAlgn="auto" latinLnBrk="0" hangingPunct="1">
              <a:lnSpc>
                <a:spcPct val="150000"/>
              </a:lnSpc>
              <a:spcBef>
                <a:spcPts val="0"/>
              </a:spcBef>
              <a:spcAft>
                <a:spcPts val="0"/>
              </a:spcAft>
              <a:buClrTx/>
              <a:buSzTx/>
              <a:buFontTx/>
              <a:buNone/>
              <a:tabLst/>
              <a:defRPr/>
            </a:pPr>
            <a:r>
              <a:rPr kumimoji="0"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党的思想路线是一切从实际出发，理论联系实际，实事求是，在实践中检验真理和发展真理</a:t>
            </a:r>
            <a:r>
              <a:rPr kumimoji="0"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。全党必须坚持这条思想路线，积极探索，大胆试验，开拓创新，创造性地开展工作，不断研究新情况，总结新经验，解决新问题，在实践中丰富和发展马克思主义，推进马克思主义中国化时代化。</a:t>
            </a:r>
          </a:p>
        </p:txBody>
      </p:sp>
      <p:sp>
        <p:nvSpPr>
          <p:cNvPr id="17" name="矩形 16"/>
          <p:cNvSpPr/>
          <p:nvPr/>
        </p:nvSpPr>
        <p:spPr>
          <a:xfrm>
            <a:off x="745490" y="4853940"/>
            <a:ext cx="11263630" cy="1696720"/>
          </a:xfrm>
          <a:prstGeom prst="rect">
            <a:avLst/>
          </a:prstGeom>
          <a:solidFill>
            <a:srgbClr val="FFFFFF">
              <a:alpha val="48000"/>
            </a:srgbClr>
          </a:solidFill>
          <a:ln w="9525" cap="flat" cmpd="sng" algn="ctr">
            <a:solidFill>
              <a:srgbClr val="BC000D"/>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8" name="Freeform 5"/>
          <p:cNvSpPr/>
          <p:nvPr/>
        </p:nvSpPr>
        <p:spPr bwMode="auto">
          <a:xfrm flipH="1">
            <a:off x="657225" y="4624070"/>
            <a:ext cx="4739005" cy="544195"/>
          </a:xfrm>
          <a:custGeom>
            <a:avLst/>
            <a:gdLst>
              <a:gd name="T0" fmla="*/ 51 w 14043"/>
              <a:gd name="T1" fmla="*/ 2108 h 2636"/>
              <a:gd name="T2" fmla="*/ 1152 w 14043"/>
              <a:gd name="T3" fmla="*/ 1085 h 2636"/>
              <a:gd name="T4" fmla="*/ 0 w 14043"/>
              <a:gd name="T5" fmla="*/ 0 h 2636"/>
              <a:gd name="T6" fmla="*/ 13490 w 14043"/>
              <a:gd name="T7" fmla="*/ 22 h 2636"/>
              <a:gd name="T8" fmla="*/ 14043 w 14043"/>
              <a:gd name="T9" fmla="*/ 421 h 2636"/>
              <a:gd name="T10" fmla="*/ 14021 w 14043"/>
              <a:gd name="T11" fmla="*/ 2304 h 2636"/>
              <a:gd name="T12" fmla="*/ 13689 w 14043"/>
              <a:gd name="T13" fmla="*/ 2636 h 2636"/>
              <a:gd name="T14" fmla="*/ 13689 w 14043"/>
              <a:gd name="T15" fmla="*/ 2108 h 2636"/>
              <a:gd name="T16" fmla="*/ 51 w 14043"/>
              <a:gd name="T17" fmla="*/ 2108 h 2636"/>
              <a:gd name="connsiteX0" fmla="*/ 36 w 10002"/>
              <a:gd name="connsiteY0" fmla="*/ 7997 h 10000"/>
              <a:gd name="connsiteX1" fmla="*/ 820 w 10002"/>
              <a:gd name="connsiteY1" fmla="*/ 4116 h 10000"/>
              <a:gd name="connsiteX2" fmla="*/ 0 w 10002"/>
              <a:gd name="connsiteY2" fmla="*/ 0 h 10000"/>
              <a:gd name="connsiteX3" fmla="*/ 9606 w 10002"/>
              <a:gd name="connsiteY3" fmla="*/ 83 h 10000"/>
              <a:gd name="connsiteX4" fmla="*/ 10000 w 10002"/>
              <a:gd name="connsiteY4" fmla="*/ 1597 h 10000"/>
              <a:gd name="connsiteX5" fmla="*/ 9984 w 10002"/>
              <a:gd name="connsiteY5" fmla="*/ 8741 h 10000"/>
              <a:gd name="connsiteX6" fmla="*/ 9748 w 10002"/>
              <a:gd name="connsiteY6" fmla="*/ 10000 h 10000"/>
              <a:gd name="connsiteX7" fmla="*/ 9748 w 10002"/>
              <a:gd name="connsiteY7" fmla="*/ 7997 h 10000"/>
              <a:gd name="connsiteX8" fmla="*/ 36 w 10002"/>
              <a:gd name="connsiteY8" fmla="*/ 7997 h 10000"/>
              <a:gd name="connsiteX0-1" fmla="*/ 36 w 10002"/>
              <a:gd name="connsiteY0-2" fmla="*/ 7997 h 10000"/>
              <a:gd name="connsiteX1-3" fmla="*/ 865 w 10002"/>
              <a:gd name="connsiteY1-4" fmla="*/ 4068 h 10000"/>
              <a:gd name="connsiteX2-5" fmla="*/ 0 w 10002"/>
              <a:gd name="connsiteY2-6" fmla="*/ 0 h 10000"/>
              <a:gd name="connsiteX3-7" fmla="*/ 9606 w 10002"/>
              <a:gd name="connsiteY3-8" fmla="*/ 83 h 10000"/>
              <a:gd name="connsiteX4-9" fmla="*/ 10000 w 10002"/>
              <a:gd name="connsiteY4-10" fmla="*/ 1597 h 10000"/>
              <a:gd name="connsiteX5-11" fmla="*/ 9984 w 10002"/>
              <a:gd name="connsiteY5-12" fmla="*/ 8741 h 10000"/>
              <a:gd name="connsiteX6-13" fmla="*/ 9748 w 10002"/>
              <a:gd name="connsiteY6-14" fmla="*/ 10000 h 10000"/>
              <a:gd name="connsiteX7-15" fmla="*/ 9748 w 10002"/>
              <a:gd name="connsiteY7-16" fmla="*/ 7997 h 10000"/>
              <a:gd name="connsiteX8-17" fmla="*/ 36 w 10002"/>
              <a:gd name="connsiteY8-18" fmla="*/ 799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0002" h="10000">
                <a:moveTo>
                  <a:pt x="36" y="7997"/>
                </a:moveTo>
                <a:lnTo>
                  <a:pt x="865" y="4068"/>
                </a:lnTo>
                <a:lnTo>
                  <a:pt x="0" y="0"/>
                </a:lnTo>
                <a:lnTo>
                  <a:pt x="9606" y="83"/>
                </a:lnTo>
                <a:cubicBezTo>
                  <a:pt x="9606" y="83"/>
                  <a:pt x="9988" y="-141"/>
                  <a:pt x="10000" y="1597"/>
                </a:cubicBezTo>
                <a:cubicBezTo>
                  <a:pt x="10012" y="3335"/>
                  <a:pt x="9984" y="8741"/>
                  <a:pt x="9984" y="8741"/>
                </a:cubicBezTo>
                <a:cubicBezTo>
                  <a:pt x="9984" y="8741"/>
                  <a:pt x="9969" y="10000"/>
                  <a:pt x="9748" y="10000"/>
                </a:cubicBezTo>
                <a:lnTo>
                  <a:pt x="9748" y="7997"/>
                </a:lnTo>
                <a:lnTo>
                  <a:pt x="36" y="7997"/>
                </a:lnTo>
                <a:close/>
              </a:path>
            </a:pathLst>
          </a:custGeom>
          <a:solidFill>
            <a:srgbClr val="BC000D"/>
          </a:solidFill>
          <a:ln w="7938"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9" name="TextBox 9">
            <a:hlinkClick r:id="" action="ppaction://hlinkshowjump?jump=nextslide"/>
          </p:cNvPr>
          <p:cNvSpPr txBox="1"/>
          <p:nvPr/>
        </p:nvSpPr>
        <p:spPr>
          <a:xfrm>
            <a:off x="986387" y="4679816"/>
            <a:ext cx="3611880" cy="36830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rgbClr val="BC000D">
                        <a:shade val="45000"/>
                        <a:satMod val="165000"/>
                      </a:srgb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w="3175">
                  <a:noFill/>
                </a:ln>
                <a:solidFill>
                  <a:srgbClr val="FFFFFF"/>
                </a:solidFill>
                <a:effectLst/>
                <a:uLnTx/>
                <a:uFillTx/>
                <a:latin typeface="Times New Roman" panose="02020603050405020304" pitchFamily="18" charset="0"/>
                <a:ea typeface="华文中宋" panose="02010600040101010101" pitchFamily="2" charset="-122"/>
                <a:cs typeface="+mn-cs"/>
              </a:rPr>
              <a:t>第三，坚持新时代党的组织路线。</a:t>
            </a:r>
          </a:p>
        </p:txBody>
      </p:sp>
      <p:sp>
        <p:nvSpPr>
          <p:cNvPr id="20" name="矩形 19"/>
          <p:cNvSpPr/>
          <p:nvPr/>
        </p:nvSpPr>
        <p:spPr>
          <a:xfrm>
            <a:off x="832485" y="5048250"/>
            <a:ext cx="11165205" cy="1382395"/>
          </a:xfrm>
          <a:prstGeom prst="rect">
            <a:avLst/>
          </a:prstGeom>
        </p:spPr>
        <p:txBody>
          <a:bodyPr wrap="square" lIns="91413" tIns="45706" rIns="91413" bIns="45706">
            <a:spAutoFit/>
          </a:bodyPr>
          <a:lstStyle/>
          <a:p>
            <a:pPr marL="0" marR="0" lvl="2" indent="0" algn="l" defTabSz="914400" rtl="0" eaLnBrk="1" fontAlgn="auto" latinLnBrk="0" hangingPunct="1">
              <a:lnSpc>
                <a:spcPct val="150000"/>
              </a:lnSpc>
              <a:spcBef>
                <a:spcPts val="0"/>
              </a:spcBef>
              <a:spcAft>
                <a:spcPts val="0"/>
              </a:spcAft>
              <a:buClrTx/>
              <a:buSzTx/>
              <a:buFontTx/>
              <a:buNone/>
              <a:tabLst/>
              <a:defRPr/>
            </a:pPr>
            <a:r>
              <a:rPr kumimoji="0"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全面贯彻习近平新时代中国特色社会主义思想，以组织体系建设为重点</a:t>
            </a:r>
            <a:r>
              <a:rPr kumimoji="0"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着力培养忠诚干净担当的高素质干部，着力集聚爱国奉献的各方面优秀人才，坚持德才兼备、以德为先、任人唯贤，为坚持和加强党的全面领导、坚持和发展中国特色社会主义提供坚强组织保证。全党必须增强党组织的政治功能和组织功能，培养选拔党和人民需要的好干部，培养和造就大批堪当时代重任的社会主义事业接班人，聚天下英才而用之，从组织上保证党的基本理论、基本路线、基本方略的贯彻落实。</a:t>
            </a:r>
          </a:p>
        </p:txBody>
      </p:sp>
    </p:spTree>
    <p:extLst>
      <p:ext uri="{BB962C8B-B14F-4D97-AF65-F5344CB8AC3E}">
        <p14:creationId xmlns:p14="http://schemas.microsoft.com/office/powerpoint/2010/main" val="212508715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anim calcmode="lin" valueType="num">
                                      <p:cBhvr>
                                        <p:cTn id="20" dur="750" fill="hold"/>
                                        <p:tgtEl>
                                          <p:spTgt spid="6"/>
                                        </p:tgtEl>
                                        <p:attrNameLst>
                                          <p:attrName>ppt_x</p:attrName>
                                        </p:attrNameLst>
                                      </p:cBhvr>
                                      <p:tavLst>
                                        <p:tav tm="0">
                                          <p:val>
                                            <p:strVal val="#ppt_x"/>
                                          </p:val>
                                        </p:tav>
                                        <p:tav tm="100000">
                                          <p:val>
                                            <p:strVal val="#ppt_x"/>
                                          </p:val>
                                        </p:tav>
                                      </p:tavLst>
                                    </p:anim>
                                    <p:anim calcmode="lin" valueType="num">
                                      <p:cBhvr>
                                        <p:cTn id="21" dur="7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2250"/>
                                        <p:tgtEl>
                                          <p:spTgt spid="12"/>
                                        </p:tgtEl>
                                        <p:attrNameLst>
                                          <p:attrName>ppt_y</p:attrName>
                                        </p:attrNameLst>
                                      </p:cBhvr>
                                      <p:tavLst>
                                        <p:tav tm="0">
                                          <p:val>
                                            <p:strVal val="#ppt_y+#ppt_h*1.125000"/>
                                          </p:val>
                                        </p:tav>
                                        <p:tav tm="100000">
                                          <p:val>
                                            <p:strVal val="#ppt_y"/>
                                          </p:val>
                                        </p:tav>
                                      </p:tavLst>
                                    </p:anim>
                                    <p:animEffect transition="in" filter="wipe(up)">
                                      <p:cBhvr>
                                        <p:cTn id="26" dur="2250"/>
                                        <p:tgtEl>
                                          <p:spTgt spid="12"/>
                                        </p:tgtEl>
                                      </p:cBhvr>
                                    </p:animEffect>
                                  </p:childTnLst>
                                </p:cTn>
                              </p:par>
                            </p:childTnLst>
                          </p:cTn>
                        </p:par>
                        <p:par>
                          <p:cTn id="27" fill="hold">
                            <p:stCondLst>
                              <p:cond delay="55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par>
                          <p:cTn id="31" fill="hold">
                            <p:stCondLst>
                              <p:cond delay="60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6500"/>
                            </p:stCondLst>
                            <p:childTnLst>
                              <p:par>
                                <p:cTn id="36" presetID="42"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750"/>
                                        <p:tgtEl>
                                          <p:spTgt spid="15"/>
                                        </p:tgtEl>
                                      </p:cBhvr>
                                    </p:animEffect>
                                    <p:anim calcmode="lin" valueType="num">
                                      <p:cBhvr>
                                        <p:cTn id="39" dur="750" fill="hold"/>
                                        <p:tgtEl>
                                          <p:spTgt spid="15"/>
                                        </p:tgtEl>
                                        <p:attrNameLst>
                                          <p:attrName>ppt_x</p:attrName>
                                        </p:attrNameLst>
                                      </p:cBhvr>
                                      <p:tavLst>
                                        <p:tav tm="0">
                                          <p:val>
                                            <p:strVal val="#ppt_x"/>
                                          </p:val>
                                        </p:tav>
                                        <p:tav tm="100000">
                                          <p:val>
                                            <p:strVal val="#ppt_x"/>
                                          </p:val>
                                        </p:tav>
                                      </p:tavLst>
                                    </p:anim>
                                    <p:anim calcmode="lin" valueType="num">
                                      <p:cBhvr>
                                        <p:cTn id="40" dur="750" fill="hold"/>
                                        <p:tgtEl>
                                          <p:spTgt spid="15"/>
                                        </p:tgtEl>
                                        <p:attrNameLst>
                                          <p:attrName>ppt_y</p:attrName>
                                        </p:attrNameLst>
                                      </p:cBhvr>
                                      <p:tavLst>
                                        <p:tav tm="0">
                                          <p:val>
                                            <p:strVal val="#ppt_y+.1"/>
                                          </p:val>
                                        </p:tav>
                                        <p:tav tm="100000">
                                          <p:val>
                                            <p:strVal val="#ppt_y"/>
                                          </p:val>
                                        </p:tav>
                                      </p:tavLst>
                                    </p:anim>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2250"/>
                                        <p:tgtEl>
                                          <p:spTgt spid="16"/>
                                        </p:tgtEl>
                                        <p:attrNameLst>
                                          <p:attrName>ppt_y</p:attrName>
                                        </p:attrNameLst>
                                      </p:cBhvr>
                                      <p:tavLst>
                                        <p:tav tm="0">
                                          <p:val>
                                            <p:strVal val="#ppt_y+#ppt_h*1.125000"/>
                                          </p:val>
                                        </p:tav>
                                        <p:tav tm="100000">
                                          <p:val>
                                            <p:strVal val="#ppt_y"/>
                                          </p:val>
                                        </p:tav>
                                      </p:tavLst>
                                    </p:anim>
                                    <p:animEffect transition="in" filter="wipe(up)">
                                      <p:cBhvr>
                                        <p:cTn id="45" dur="2250"/>
                                        <p:tgtEl>
                                          <p:spTgt spid="16"/>
                                        </p:tgtEl>
                                      </p:cBhvr>
                                    </p:animEffect>
                                  </p:childTnLst>
                                </p:cTn>
                              </p:par>
                            </p:childTnLst>
                          </p:cTn>
                        </p:par>
                        <p:par>
                          <p:cTn id="46" fill="hold">
                            <p:stCondLst>
                              <p:cond delay="1000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10500"/>
                            </p:stCondLst>
                            <p:childTnLst>
                              <p:par>
                                <p:cTn id="51" presetID="10"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par>
                          <p:cTn id="54" fill="hold">
                            <p:stCondLst>
                              <p:cond delay="110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750"/>
                                        <p:tgtEl>
                                          <p:spTgt spid="19"/>
                                        </p:tgtEl>
                                      </p:cBhvr>
                                    </p:animEffect>
                                    <p:anim calcmode="lin" valueType="num">
                                      <p:cBhvr>
                                        <p:cTn id="58" dur="750" fill="hold"/>
                                        <p:tgtEl>
                                          <p:spTgt spid="19"/>
                                        </p:tgtEl>
                                        <p:attrNameLst>
                                          <p:attrName>ppt_x</p:attrName>
                                        </p:attrNameLst>
                                      </p:cBhvr>
                                      <p:tavLst>
                                        <p:tav tm="0">
                                          <p:val>
                                            <p:strVal val="#ppt_x"/>
                                          </p:val>
                                        </p:tav>
                                        <p:tav tm="100000">
                                          <p:val>
                                            <p:strVal val="#ppt_x"/>
                                          </p:val>
                                        </p:tav>
                                      </p:tavLst>
                                    </p:anim>
                                    <p:anim calcmode="lin" valueType="num">
                                      <p:cBhvr>
                                        <p:cTn id="59" dur="750" fill="hold"/>
                                        <p:tgtEl>
                                          <p:spTgt spid="19"/>
                                        </p:tgtEl>
                                        <p:attrNameLst>
                                          <p:attrName>ppt_y</p:attrName>
                                        </p:attrNameLst>
                                      </p:cBhvr>
                                      <p:tavLst>
                                        <p:tav tm="0">
                                          <p:val>
                                            <p:strVal val="#ppt_y+.1"/>
                                          </p:val>
                                        </p:tav>
                                        <p:tav tm="100000">
                                          <p:val>
                                            <p:strVal val="#ppt_y"/>
                                          </p:val>
                                        </p:tav>
                                      </p:tavLst>
                                    </p:anim>
                                  </p:childTnLst>
                                </p:cTn>
                              </p:par>
                            </p:childTnLst>
                          </p:cTn>
                        </p:par>
                        <p:par>
                          <p:cTn id="60" fill="hold">
                            <p:stCondLst>
                              <p:cond delay="12000"/>
                            </p:stCondLst>
                            <p:childTnLst>
                              <p:par>
                                <p:cTn id="61" presetID="12" presetClass="entr" presetSubtype="4"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2250"/>
                                        <p:tgtEl>
                                          <p:spTgt spid="20"/>
                                        </p:tgtEl>
                                        <p:attrNameLst>
                                          <p:attrName>ppt_y</p:attrName>
                                        </p:attrNameLst>
                                      </p:cBhvr>
                                      <p:tavLst>
                                        <p:tav tm="0">
                                          <p:val>
                                            <p:strVal val="#ppt_y+#ppt_h*1.125000"/>
                                          </p:val>
                                        </p:tav>
                                        <p:tav tm="100000">
                                          <p:val>
                                            <p:strVal val="#ppt_y"/>
                                          </p:val>
                                        </p:tav>
                                      </p:tavLst>
                                    </p:anim>
                                    <p:animEffect transition="in" filter="wipe(up)">
                                      <p:cBhvr>
                                        <p:cTn id="64" dur="2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bldLvl="0" animBg="1"/>
      <p:bldP spid="5" grpId="0" bldLvl="0" animBg="1"/>
      <p:bldP spid="6" grpId="0"/>
      <p:bldP spid="12" grpId="0"/>
      <p:bldP spid="13" grpId="0" bldLvl="0" animBg="1"/>
      <p:bldP spid="14" grpId="0" bldLvl="0" animBg="1"/>
      <p:bldP spid="15" grpId="0"/>
      <p:bldP spid="16" grpId="0"/>
      <p:bldP spid="17" grpId="0" bldLvl="0" animBg="1"/>
      <p:bldP spid="18" grpId="0" bldLvl="0" animBg="1"/>
      <p:bldP spid="19" grpId="0"/>
      <p:bldP spid="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81355" y="105470"/>
            <a:ext cx="3467616"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党的建设基本要求</a:t>
            </a:r>
            <a:endParaRPr kumimoji="0" lang="en-US" altLang="zh-CN"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endParaRPr>
          </a:p>
        </p:txBody>
      </p:sp>
      <p:sp>
        <p:nvSpPr>
          <p:cNvPr id="7" name="矩形 6"/>
          <p:cNvSpPr/>
          <p:nvPr/>
        </p:nvSpPr>
        <p:spPr>
          <a:xfrm>
            <a:off x="772160" y="1404620"/>
            <a:ext cx="11263630" cy="1778635"/>
          </a:xfrm>
          <a:prstGeom prst="rect">
            <a:avLst/>
          </a:prstGeom>
          <a:solidFill>
            <a:srgbClr val="FFFFFF">
              <a:alpha val="48000"/>
            </a:srgbClr>
          </a:solidFill>
          <a:ln w="9525" cap="flat" cmpd="sng" algn="ctr">
            <a:solidFill>
              <a:srgbClr val="BC000D"/>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5" name="Freeform 5"/>
          <p:cNvSpPr/>
          <p:nvPr/>
        </p:nvSpPr>
        <p:spPr bwMode="auto">
          <a:xfrm flipH="1">
            <a:off x="683895" y="1174750"/>
            <a:ext cx="3914140" cy="544195"/>
          </a:xfrm>
          <a:custGeom>
            <a:avLst/>
            <a:gdLst>
              <a:gd name="T0" fmla="*/ 51 w 14043"/>
              <a:gd name="T1" fmla="*/ 2108 h 2636"/>
              <a:gd name="T2" fmla="*/ 1152 w 14043"/>
              <a:gd name="T3" fmla="*/ 1085 h 2636"/>
              <a:gd name="T4" fmla="*/ 0 w 14043"/>
              <a:gd name="T5" fmla="*/ 0 h 2636"/>
              <a:gd name="T6" fmla="*/ 13490 w 14043"/>
              <a:gd name="T7" fmla="*/ 22 h 2636"/>
              <a:gd name="T8" fmla="*/ 14043 w 14043"/>
              <a:gd name="T9" fmla="*/ 421 h 2636"/>
              <a:gd name="T10" fmla="*/ 14021 w 14043"/>
              <a:gd name="T11" fmla="*/ 2304 h 2636"/>
              <a:gd name="T12" fmla="*/ 13689 w 14043"/>
              <a:gd name="T13" fmla="*/ 2636 h 2636"/>
              <a:gd name="T14" fmla="*/ 13689 w 14043"/>
              <a:gd name="T15" fmla="*/ 2108 h 2636"/>
              <a:gd name="T16" fmla="*/ 51 w 14043"/>
              <a:gd name="T17" fmla="*/ 2108 h 2636"/>
              <a:gd name="connsiteX0" fmla="*/ 36 w 10002"/>
              <a:gd name="connsiteY0" fmla="*/ 7997 h 10000"/>
              <a:gd name="connsiteX1" fmla="*/ 820 w 10002"/>
              <a:gd name="connsiteY1" fmla="*/ 4116 h 10000"/>
              <a:gd name="connsiteX2" fmla="*/ 0 w 10002"/>
              <a:gd name="connsiteY2" fmla="*/ 0 h 10000"/>
              <a:gd name="connsiteX3" fmla="*/ 9606 w 10002"/>
              <a:gd name="connsiteY3" fmla="*/ 83 h 10000"/>
              <a:gd name="connsiteX4" fmla="*/ 10000 w 10002"/>
              <a:gd name="connsiteY4" fmla="*/ 1597 h 10000"/>
              <a:gd name="connsiteX5" fmla="*/ 9984 w 10002"/>
              <a:gd name="connsiteY5" fmla="*/ 8741 h 10000"/>
              <a:gd name="connsiteX6" fmla="*/ 9748 w 10002"/>
              <a:gd name="connsiteY6" fmla="*/ 10000 h 10000"/>
              <a:gd name="connsiteX7" fmla="*/ 9748 w 10002"/>
              <a:gd name="connsiteY7" fmla="*/ 7997 h 10000"/>
              <a:gd name="connsiteX8" fmla="*/ 36 w 10002"/>
              <a:gd name="connsiteY8" fmla="*/ 7997 h 10000"/>
              <a:gd name="connsiteX0-1" fmla="*/ 36 w 10002"/>
              <a:gd name="connsiteY0-2" fmla="*/ 7997 h 10000"/>
              <a:gd name="connsiteX1-3" fmla="*/ 865 w 10002"/>
              <a:gd name="connsiteY1-4" fmla="*/ 4068 h 10000"/>
              <a:gd name="connsiteX2-5" fmla="*/ 0 w 10002"/>
              <a:gd name="connsiteY2-6" fmla="*/ 0 h 10000"/>
              <a:gd name="connsiteX3-7" fmla="*/ 9606 w 10002"/>
              <a:gd name="connsiteY3-8" fmla="*/ 83 h 10000"/>
              <a:gd name="connsiteX4-9" fmla="*/ 10000 w 10002"/>
              <a:gd name="connsiteY4-10" fmla="*/ 1597 h 10000"/>
              <a:gd name="connsiteX5-11" fmla="*/ 9984 w 10002"/>
              <a:gd name="connsiteY5-12" fmla="*/ 8741 h 10000"/>
              <a:gd name="connsiteX6-13" fmla="*/ 9748 w 10002"/>
              <a:gd name="connsiteY6-14" fmla="*/ 10000 h 10000"/>
              <a:gd name="connsiteX7-15" fmla="*/ 9748 w 10002"/>
              <a:gd name="connsiteY7-16" fmla="*/ 7997 h 10000"/>
              <a:gd name="connsiteX8-17" fmla="*/ 36 w 10002"/>
              <a:gd name="connsiteY8-18" fmla="*/ 799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0002" h="10000">
                <a:moveTo>
                  <a:pt x="36" y="7997"/>
                </a:moveTo>
                <a:lnTo>
                  <a:pt x="865" y="4068"/>
                </a:lnTo>
                <a:lnTo>
                  <a:pt x="0" y="0"/>
                </a:lnTo>
                <a:lnTo>
                  <a:pt x="9606" y="83"/>
                </a:lnTo>
                <a:cubicBezTo>
                  <a:pt x="9606" y="83"/>
                  <a:pt x="9988" y="-141"/>
                  <a:pt x="10000" y="1597"/>
                </a:cubicBezTo>
                <a:cubicBezTo>
                  <a:pt x="10012" y="3335"/>
                  <a:pt x="9984" y="8741"/>
                  <a:pt x="9984" y="8741"/>
                </a:cubicBezTo>
                <a:cubicBezTo>
                  <a:pt x="9984" y="8741"/>
                  <a:pt x="9969" y="10000"/>
                  <a:pt x="9748" y="10000"/>
                </a:cubicBezTo>
                <a:lnTo>
                  <a:pt x="9748" y="7997"/>
                </a:lnTo>
                <a:lnTo>
                  <a:pt x="36" y="7997"/>
                </a:lnTo>
                <a:close/>
              </a:path>
            </a:pathLst>
          </a:custGeom>
          <a:solidFill>
            <a:srgbClr val="BC000D"/>
          </a:solidFill>
          <a:ln w="7938"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6" name="TextBox 9">
            <a:hlinkClick r:id="" action="ppaction://hlinkshowjump?jump=nextslide"/>
          </p:cNvPr>
          <p:cNvSpPr txBox="1"/>
          <p:nvPr/>
        </p:nvSpPr>
        <p:spPr>
          <a:xfrm>
            <a:off x="772392" y="1221606"/>
            <a:ext cx="3611880" cy="36830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rgbClr val="BC000D">
                        <a:shade val="45000"/>
                        <a:satMod val="165000"/>
                      </a:srgb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w="3175">
                  <a:noFill/>
                </a:ln>
                <a:solidFill>
                  <a:srgbClr val="FFFFFF"/>
                </a:solidFill>
                <a:effectLst/>
                <a:uLnTx/>
                <a:uFillTx/>
                <a:latin typeface="Times New Roman" panose="02020603050405020304" pitchFamily="18" charset="0"/>
                <a:ea typeface="华文中宋" panose="02010600040101010101" pitchFamily="2" charset="-122"/>
                <a:cs typeface="+mn-cs"/>
              </a:rPr>
              <a:t>第四，坚持全心全意为人民服务。</a:t>
            </a:r>
          </a:p>
        </p:txBody>
      </p:sp>
      <p:sp>
        <p:nvSpPr>
          <p:cNvPr id="12" name="矩形 11"/>
          <p:cNvSpPr/>
          <p:nvPr/>
        </p:nvSpPr>
        <p:spPr>
          <a:xfrm>
            <a:off x="859155" y="1598930"/>
            <a:ext cx="11165205" cy="1382395"/>
          </a:xfrm>
          <a:prstGeom prst="rect">
            <a:avLst/>
          </a:prstGeom>
        </p:spPr>
        <p:txBody>
          <a:bodyPr wrap="square" lIns="91413" tIns="45706" rIns="91413" bIns="45706">
            <a:spAutoFit/>
          </a:bodyPr>
          <a:lstStyle/>
          <a:p>
            <a:pPr marL="0" marR="0" lvl="2" indent="0" algn="l" defTabSz="914400" rtl="0" eaLnBrk="1" fontAlgn="auto" latinLnBrk="0" hangingPunct="1">
              <a:lnSpc>
                <a:spcPct val="150000"/>
              </a:lnSpc>
              <a:spcBef>
                <a:spcPts val="0"/>
              </a:spcBef>
              <a:spcAft>
                <a:spcPts val="0"/>
              </a:spcAft>
              <a:buClrTx/>
              <a:buSzTx/>
              <a:buFontTx/>
              <a:buNone/>
              <a:tabLst/>
              <a:defRPr/>
            </a:pPr>
            <a:r>
              <a:rPr kumimoji="0"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党除了工人阶级和最广大人民群众的利益，没有自己特殊的利益</a:t>
            </a:r>
            <a:r>
              <a:rPr kumimoji="0"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党在任何时候都把群众利益放在第一位，同群众同甘共苦，保持最密切的联系，坚持权为民所用、情为民所系、利为民所谋，不允许任何党员脱离群众，凌驾于群众之上。我们党的最大政治优势是密切联系群众，党执政后的最大危险是脱离群众。党风问题、党同人民群众联系问题是关系党生死存亡的问题。党在自己的工作中实行群众路线，一切为了群众，一切依靠群众，从群众中来，到群众中去，把党的正确主张变为群众的自觉行动。</a:t>
            </a:r>
          </a:p>
        </p:txBody>
      </p:sp>
      <p:sp>
        <p:nvSpPr>
          <p:cNvPr id="13" name="矩形 12"/>
          <p:cNvSpPr/>
          <p:nvPr/>
        </p:nvSpPr>
        <p:spPr>
          <a:xfrm>
            <a:off x="769620" y="3766185"/>
            <a:ext cx="11263630" cy="2368550"/>
          </a:xfrm>
          <a:prstGeom prst="rect">
            <a:avLst/>
          </a:prstGeom>
          <a:solidFill>
            <a:srgbClr val="FFFFFF">
              <a:alpha val="48000"/>
            </a:srgbClr>
          </a:solidFill>
          <a:ln w="9525" cap="flat" cmpd="sng" algn="ctr">
            <a:solidFill>
              <a:srgbClr val="BC000D"/>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4" name="Freeform 5"/>
          <p:cNvSpPr/>
          <p:nvPr/>
        </p:nvSpPr>
        <p:spPr bwMode="auto">
          <a:xfrm flipH="1">
            <a:off x="681355" y="3536315"/>
            <a:ext cx="6507480" cy="544195"/>
          </a:xfrm>
          <a:custGeom>
            <a:avLst/>
            <a:gdLst>
              <a:gd name="T0" fmla="*/ 51 w 14043"/>
              <a:gd name="T1" fmla="*/ 2108 h 2636"/>
              <a:gd name="T2" fmla="*/ 1152 w 14043"/>
              <a:gd name="T3" fmla="*/ 1085 h 2636"/>
              <a:gd name="T4" fmla="*/ 0 w 14043"/>
              <a:gd name="T5" fmla="*/ 0 h 2636"/>
              <a:gd name="T6" fmla="*/ 13490 w 14043"/>
              <a:gd name="T7" fmla="*/ 22 h 2636"/>
              <a:gd name="T8" fmla="*/ 14043 w 14043"/>
              <a:gd name="T9" fmla="*/ 421 h 2636"/>
              <a:gd name="T10" fmla="*/ 14021 w 14043"/>
              <a:gd name="T11" fmla="*/ 2304 h 2636"/>
              <a:gd name="T12" fmla="*/ 13689 w 14043"/>
              <a:gd name="T13" fmla="*/ 2636 h 2636"/>
              <a:gd name="T14" fmla="*/ 13689 w 14043"/>
              <a:gd name="T15" fmla="*/ 2108 h 2636"/>
              <a:gd name="T16" fmla="*/ 51 w 14043"/>
              <a:gd name="T17" fmla="*/ 2108 h 2636"/>
              <a:gd name="connsiteX0" fmla="*/ 36 w 10002"/>
              <a:gd name="connsiteY0" fmla="*/ 7997 h 10000"/>
              <a:gd name="connsiteX1" fmla="*/ 820 w 10002"/>
              <a:gd name="connsiteY1" fmla="*/ 4116 h 10000"/>
              <a:gd name="connsiteX2" fmla="*/ 0 w 10002"/>
              <a:gd name="connsiteY2" fmla="*/ 0 h 10000"/>
              <a:gd name="connsiteX3" fmla="*/ 9606 w 10002"/>
              <a:gd name="connsiteY3" fmla="*/ 83 h 10000"/>
              <a:gd name="connsiteX4" fmla="*/ 10000 w 10002"/>
              <a:gd name="connsiteY4" fmla="*/ 1597 h 10000"/>
              <a:gd name="connsiteX5" fmla="*/ 9984 w 10002"/>
              <a:gd name="connsiteY5" fmla="*/ 8741 h 10000"/>
              <a:gd name="connsiteX6" fmla="*/ 9748 w 10002"/>
              <a:gd name="connsiteY6" fmla="*/ 10000 h 10000"/>
              <a:gd name="connsiteX7" fmla="*/ 9748 w 10002"/>
              <a:gd name="connsiteY7" fmla="*/ 7997 h 10000"/>
              <a:gd name="connsiteX8" fmla="*/ 36 w 10002"/>
              <a:gd name="connsiteY8" fmla="*/ 7997 h 10000"/>
              <a:gd name="connsiteX0-1" fmla="*/ 36 w 10002"/>
              <a:gd name="connsiteY0-2" fmla="*/ 7997 h 10000"/>
              <a:gd name="connsiteX1-3" fmla="*/ 865 w 10002"/>
              <a:gd name="connsiteY1-4" fmla="*/ 4068 h 10000"/>
              <a:gd name="connsiteX2-5" fmla="*/ 0 w 10002"/>
              <a:gd name="connsiteY2-6" fmla="*/ 0 h 10000"/>
              <a:gd name="connsiteX3-7" fmla="*/ 9606 w 10002"/>
              <a:gd name="connsiteY3-8" fmla="*/ 83 h 10000"/>
              <a:gd name="connsiteX4-9" fmla="*/ 10000 w 10002"/>
              <a:gd name="connsiteY4-10" fmla="*/ 1597 h 10000"/>
              <a:gd name="connsiteX5-11" fmla="*/ 9984 w 10002"/>
              <a:gd name="connsiteY5-12" fmla="*/ 8741 h 10000"/>
              <a:gd name="connsiteX6-13" fmla="*/ 9748 w 10002"/>
              <a:gd name="connsiteY6-14" fmla="*/ 10000 h 10000"/>
              <a:gd name="connsiteX7-15" fmla="*/ 9748 w 10002"/>
              <a:gd name="connsiteY7-16" fmla="*/ 7997 h 10000"/>
              <a:gd name="connsiteX8-17" fmla="*/ 36 w 10002"/>
              <a:gd name="connsiteY8-18" fmla="*/ 799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0002" h="10000">
                <a:moveTo>
                  <a:pt x="36" y="7997"/>
                </a:moveTo>
                <a:lnTo>
                  <a:pt x="865" y="4068"/>
                </a:lnTo>
                <a:lnTo>
                  <a:pt x="0" y="0"/>
                </a:lnTo>
                <a:lnTo>
                  <a:pt x="9606" y="83"/>
                </a:lnTo>
                <a:cubicBezTo>
                  <a:pt x="9606" y="83"/>
                  <a:pt x="9988" y="-141"/>
                  <a:pt x="10000" y="1597"/>
                </a:cubicBezTo>
                <a:cubicBezTo>
                  <a:pt x="10012" y="3335"/>
                  <a:pt x="9984" y="8741"/>
                  <a:pt x="9984" y="8741"/>
                </a:cubicBezTo>
                <a:cubicBezTo>
                  <a:pt x="9984" y="8741"/>
                  <a:pt x="9969" y="10000"/>
                  <a:pt x="9748" y="10000"/>
                </a:cubicBezTo>
                <a:lnTo>
                  <a:pt x="9748" y="7997"/>
                </a:lnTo>
                <a:lnTo>
                  <a:pt x="36" y="7997"/>
                </a:lnTo>
                <a:close/>
              </a:path>
            </a:pathLst>
          </a:custGeom>
          <a:solidFill>
            <a:srgbClr val="BC000D"/>
          </a:solidFill>
          <a:ln w="7938"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5" name="TextBox 9">
            <a:hlinkClick r:id="" action="ppaction://hlinkshowjump?jump=nextslide"/>
          </p:cNvPr>
          <p:cNvSpPr txBox="1"/>
          <p:nvPr/>
        </p:nvSpPr>
        <p:spPr>
          <a:xfrm>
            <a:off x="829542" y="3592061"/>
            <a:ext cx="2697480" cy="36830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rgbClr val="BC000D">
                        <a:shade val="45000"/>
                        <a:satMod val="165000"/>
                      </a:srgb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w="3175">
                  <a:noFill/>
                </a:ln>
                <a:solidFill>
                  <a:srgbClr val="FFFFFF"/>
                </a:solidFill>
                <a:effectLst/>
                <a:uLnTx/>
                <a:uFillTx/>
                <a:latin typeface="Times New Roman" panose="02020603050405020304" pitchFamily="18" charset="0"/>
                <a:ea typeface="华文中宋" panose="02010600040101010101" pitchFamily="2" charset="-122"/>
                <a:cs typeface="+mn-cs"/>
              </a:rPr>
              <a:t>第五，坚持民主集中制。</a:t>
            </a:r>
          </a:p>
        </p:txBody>
      </p:sp>
      <p:sp>
        <p:nvSpPr>
          <p:cNvPr id="16" name="矩形 15"/>
          <p:cNvSpPr/>
          <p:nvPr/>
        </p:nvSpPr>
        <p:spPr>
          <a:xfrm>
            <a:off x="856615" y="3960495"/>
            <a:ext cx="11165205" cy="2028825"/>
          </a:xfrm>
          <a:prstGeom prst="rect">
            <a:avLst/>
          </a:prstGeom>
        </p:spPr>
        <p:txBody>
          <a:bodyPr wrap="square" lIns="91413" tIns="45706" rIns="91413" bIns="45706">
            <a:spAutoFit/>
          </a:bodyPr>
          <a:lstStyle/>
          <a:p>
            <a:pPr marL="0" marR="0" lvl="2" indent="0" algn="l" defTabSz="914400" rtl="0" eaLnBrk="1" fontAlgn="auto" latinLnBrk="0" hangingPunct="1">
              <a:lnSpc>
                <a:spcPct val="150000"/>
              </a:lnSpc>
              <a:spcBef>
                <a:spcPts val="0"/>
              </a:spcBef>
              <a:spcAft>
                <a:spcPts val="0"/>
              </a:spcAft>
              <a:buClrTx/>
              <a:buSzTx/>
              <a:buFontTx/>
              <a:buNone/>
              <a:tabLst/>
              <a:defRPr/>
            </a:pPr>
            <a:r>
              <a:rPr kumimoji="0" sz="14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民主集中制是民主基础上的集中和集中指导下的民主相结合。</a:t>
            </a:r>
            <a:r>
              <a:rPr kumimoji="0" sz="1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它既是党的根本组织原则，也是群众路线在党的生活中的运用。必须充分发扬党内民主，尊重党员主体地位，保障党员民主权利，发挥各级党组织和广大党员的积极性创造性。必须实行正确的集中，牢固树立政治意识、大局意识、核心意识、看齐意识，坚定维护以习近平同志为核心的党中央权威和集中统一领导，保证全党的团结统一和行动一致，保证党的决定得到迅速有效的贯彻执行。加强和规范党内政治生活，增强党内政治生活的政治性、时代性、原则性、战斗性，发展积极健康的党内政治文化，营造风清气正的良好政治生态。党在自己的政治生活中正确地开展批评和自我批评，在原则问题上进行思想斗争，坚持真理，修正错误。努力造成又有集中又有民主，又有纪律又有自由，又有统一意志又有个人心情舒畅生动活泼的政治局面。</a:t>
            </a:r>
          </a:p>
        </p:txBody>
      </p:sp>
    </p:spTree>
    <p:extLst>
      <p:ext uri="{BB962C8B-B14F-4D97-AF65-F5344CB8AC3E}">
        <p14:creationId xmlns:p14="http://schemas.microsoft.com/office/powerpoint/2010/main" val="387727109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anim calcmode="lin" valueType="num">
                                      <p:cBhvr>
                                        <p:cTn id="20" dur="750" fill="hold"/>
                                        <p:tgtEl>
                                          <p:spTgt spid="6"/>
                                        </p:tgtEl>
                                        <p:attrNameLst>
                                          <p:attrName>ppt_x</p:attrName>
                                        </p:attrNameLst>
                                      </p:cBhvr>
                                      <p:tavLst>
                                        <p:tav tm="0">
                                          <p:val>
                                            <p:strVal val="#ppt_x"/>
                                          </p:val>
                                        </p:tav>
                                        <p:tav tm="100000">
                                          <p:val>
                                            <p:strVal val="#ppt_x"/>
                                          </p:val>
                                        </p:tav>
                                      </p:tavLst>
                                    </p:anim>
                                    <p:anim calcmode="lin" valueType="num">
                                      <p:cBhvr>
                                        <p:cTn id="21" dur="7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2250"/>
                                        <p:tgtEl>
                                          <p:spTgt spid="12"/>
                                        </p:tgtEl>
                                        <p:attrNameLst>
                                          <p:attrName>ppt_y</p:attrName>
                                        </p:attrNameLst>
                                      </p:cBhvr>
                                      <p:tavLst>
                                        <p:tav tm="0">
                                          <p:val>
                                            <p:strVal val="#ppt_y+#ppt_h*1.125000"/>
                                          </p:val>
                                        </p:tav>
                                        <p:tav tm="100000">
                                          <p:val>
                                            <p:strVal val="#ppt_y"/>
                                          </p:val>
                                        </p:tav>
                                      </p:tavLst>
                                    </p:anim>
                                    <p:animEffect transition="in" filter="wipe(up)">
                                      <p:cBhvr>
                                        <p:cTn id="26" dur="2250"/>
                                        <p:tgtEl>
                                          <p:spTgt spid="12"/>
                                        </p:tgtEl>
                                      </p:cBhvr>
                                    </p:animEffect>
                                  </p:childTnLst>
                                </p:cTn>
                              </p:par>
                            </p:childTnLst>
                          </p:cTn>
                        </p:par>
                        <p:par>
                          <p:cTn id="27" fill="hold">
                            <p:stCondLst>
                              <p:cond delay="55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par>
                          <p:cTn id="31" fill="hold">
                            <p:stCondLst>
                              <p:cond delay="60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6500"/>
                            </p:stCondLst>
                            <p:childTnLst>
                              <p:par>
                                <p:cTn id="36" presetID="42"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750"/>
                                        <p:tgtEl>
                                          <p:spTgt spid="15"/>
                                        </p:tgtEl>
                                      </p:cBhvr>
                                    </p:animEffect>
                                    <p:anim calcmode="lin" valueType="num">
                                      <p:cBhvr>
                                        <p:cTn id="39" dur="750" fill="hold"/>
                                        <p:tgtEl>
                                          <p:spTgt spid="15"/>
                                        </p:tgtEl>
                                        <p:attrNameLst>
                                          <p:attrName>ppt_x</p:attrName>
                                        </p:attrNameLst>
                                      </p:cBhvr>
                                      <p:tavLst>
                                        <p:tav tm="0">
                                          <p:val>
                                            <p:strVal val="#ppt_x"/>
                                          </p:val>
                                        </p:tav>
                                        <p:tav tm="100000">
                                          <p:val>
                                            <p:strVal val="#ppt_x"/>
                                          </p:val>
                                        </p:tav>
                                      </p:tavLst>
                                    </p:anim>
                                    <p:anim calcmode="lin" valueType="num">
                                      <p:cBhvr>
                                        <p:cTn id="40" dur="750" fill="hold"/>
                                        <p:tgtEl>
                                          <p:spTgt spid="15"/>
                                        </p:tgtEl>
                                        <p:attrNameLst>
                                          <p:attrName>ppt_y</p:attrName>
                                        </p:attrNameLst>
                                      </p:cBhvr>
                                      <p:tavLst>
                                        <p:tav tm="0">
                                          <p:val>
                                            <p:strVal val="#ppt_y+.1"/>
                                          </p:val>
                                        </p:tav>
                                        <p:tav tm="100000">
                                          <p:val>
                                            <p:strVal val="#ppt_y"/>
                                          </p:val>
                                        </p:tav>
                                      </p:tavLst>
                                    </p:anim>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2250"/>
                                        <p:tgtEl>
                                          <p:spTgt spid="16"/>
                                        </p:tgtEl>
                                        <p:attrNameLst>
                                          <p:attrName>ppt_y</p:attrName>
                                        </p:attrNameLst>
                                      </p:cBhvr>
                                      <p:tavLst>
                                        <p:tav tm="0">
                                          <p:val>
                                            <p:strVal val="#ppt_y+#ppt_h*1.125000"/>
                                          </p:val>
                                        </p:tav>
                                        <p:tav tm="100000">
                                          <p:val>
                                            <p:strVal val="#ppt_y"/>
                                          </p:val>
                                        </p:tav>
                                      </p:tavLst>
                                    </p:anim>
                                    <p:animEffect transition="in" filter="wipe(up)">
                                      <p:cBhvr>
                                        <p:cTn id="45" dur="2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bldLvl="0" animBg="1"/>
      <p:bldP spid="5" grpId="0" bldLvl="0" animBg="1"/>
      <p:bldP spid="6" grpId="0"/>
      <p:bldP spid="12" grpId="0"/>
      <p:bldP spid="13" grpId="0" bldLvl="0" animBg="1"/>
      <p:bldP spid="14" grpId="0" bldLvl="0" animBg="1"/>
      <p:bldP spid="15" grpId="0"/>
      <p:bldP spid="1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83895" y="121894"/>
            <a:ext cx="3467616"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党的建设基本要求</a:t>
            </a:r>
            <a:endParaRPr kumimoji="0" lang="en-US" altLang="zh-CN"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endParaRPr>
          </a:p>
        </p:txBody>
      </p:sp>
      <p:sp>
        <p:nvSpPr>
          <p:cNvPr id="7" name="矩形 6"/>
          <p:cNvSpPr/>
          <p:nvPr/>
        </p:nvSpPr>
        <p:spPr>
          <a:xfrm>
            <a:off x="772160" y="2111202"/>
            <a:ext cx="10857345" cy="3331210"/>
          </a:xfrm>
          <a:prstGeom prst="rect">
            <a:avLst/>
          </a:prstGeom>
          <a:solidFill>
            <a:srgbClr val="FFFFFF">
              <a:alpha val="48000"/>
            </a:srgbClr>
          </a:solidFill>
          <a:ln w="9525" cap="flat" cmpd="sng" algn="ctr">
            <a:solidFill>
              <a:srgbClr val="BC000D"/>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5" name="Freeform 5"/>
          <p:cNvSpPr/>
          <p:nvPr/>
        </p:nvSpPr>
        <p:spPr bwMode="auto">
          <a:xfrm flipH="1">
            <a:off x="683895" y="1881332"/>
            <a:ext cx="3772955" cy="544195"/>
          </a:xfrm>
          <a:custGeom>
            <a:avLst/>
            <a:gdLst>
              <a:gd name="T0" fmla="*/ 51 w 14043"/>
              <a:gd name="T1" fmla="*/ 2108 h 2636"/>
              <a:gd name="T2" fmla="*/ 1152 w 14043"/>
              <a:gd name="T3" fmla="*/ 1085 h 2636"/>
              <a:gd name="T4" fmla="*/ 0 w 14043"/>
              <a:gd name="T5" fmla="*/ 0 h 2636"/>
              <a:gd name="T6" fmla="*/ 13490 w 14043"/>
              <a:gd name="T7" fmla="*/ 22 h 2636"/>
              <a:gd name="T8" fmla="*/ 14043 w 14043"/>
              <a:gd name="T9" fmla="*/ 421 h 2636"/>
              <a:gd name="T10" fmla="*/ 14021 w 14043"/>
              <a:gd name="T11" fmla="*/ 2304 h 2636"/>
              <a:gd name="T12" fmla="*/ 13689 w 14043"/>
              <a:gd name="T13" fmla="*/ 2636 h 2636"/>
              <a:gd name="T14" fmla="*/ 13689 w 14043"/>
              <a:gd name="T15" fmla="*/ 2108 h 2636"/>
              <a:gd name="T16" fmla="*/ 51 w 14043"/>
              <a:gd name="T17" fmla="*/ 2108 h 2636"/>
              <a:gd name="connsiteX0" fmla="*/ 36 w 10002"/>
              <a:gd name="connsiteY0" fmla="*/ 7997 h 10000"/>
              <a:gd name="connsiteX1" fmla="*/ 820 w 10002"/>
              <a:gd name="connsiteY1" fmla="*/ 4116 h 10000"/>
              <a:gd name="connsiteX2" fmla="*/ 0 w 10002"/>
              <a:gd name="connsiteY2" fmla="*/ 0 h 10000"/>
              <a:gd name="connsiteX3" fmla="*/ 9606 w 10002"/>
              <a:gd name="connsiteY3" fmla="*/ 83 h 10000"/>
              <a:gd name="connsiteX4" fmla="*/ 10000 w 10002"/>
              <a:gd name="connsiteY4" fmla="*/ 1597 h 10000"/>
              <a:gd name="connsiteX5" fmla="*/ 9984 w 10002"/>
              <a:gd name="connsiteY5" fmla="*/ 8741 h 10000"/>
              <a:gd name="connsiteX6" fmla="*/ 9748 w 10002"/>
              <a:gd name="connsiteY6" fmla="*/ 10000 h 10000"/>
              <a:gd name="connsiteX7" fmla="*/ 9748 w 10002"/>
              <a:gd name="connsiteY7" fmla="*/ 7997 h 10000"/>
              <a:gd name="connsiteX8" fmla="*/ 36 w 10002"/>
              <a:gd name="connsiteY8" fmla="*/ 7997 h 10000"/>
              <a:gd name="connsiteX0-1" fmla="*/ 36 w 10002"/>
              <a:gd name="connsiteY0-2" fmla="*/ 7997 h 10000"/>
              <a:gd name="connsiteX1-3" fmla="*/ 865 w 10002"/>
              <a:gd name="connsiteY1-4" fmla="*/ 4068 h 10000"/>
              <a:gd name="connsiteX2-5" fmla="*/ 0 w 10002"/>
              <a:gd name="connsiteY2-6" fmla="*/ 0 h 10000"/>
              <a:gd name="connsiteX3-7" fmla="*/ 9606 w 10002"/>
              <a:gd name="connsiteY3-8" fmla="*/ 83 h 10000"/>
              <a:gd name="connsiteX4-9" fmla="*/ 10000 w 10002"/>
              <a:gd name="connsiteY4-10" fmla="*/ 1597 h 10000"/>
              <a:gd name="connsiteX5-11" fmla="*/ 9984 w 10002"/>
              <a:gd name="connsiteY5-12" fmla="*/ 8741 h 10000"/>
              <a:gd name="connsiteX6-13" fmla="*/ 9748 w 10002"/>
              <a:gd name="connsiteY6-14" fmla="*/ 10000 h 10000"/>
              <a:gd name="connsiteX7-15" fmla="*/ 9748 w 10002"/>
              <a:gd name="connsiteY7-16" fmla="*/ 7997 h 10000"/>
              <a:gd name="connsiteX8-17" fmla="*/ 36 w 10002"/>
              <a:gd name="connsiteY8-18" fmla="*/ 799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0002" h="10000">
                <a:moveTo>
                  <a:pt x="36" y="7997"/>
                </a:moveTo>
                <a:lnTo>
                  <a:pt x="865" y="4068"/>
                </a:lnTo>
                <a:lnTo>
                  <a:pt x="0" y="0"/>
                </a:lnTo>
                <a:lnTo>
                  <a:pt x="9606" y="83"/>
                </a:lnTo>
                <a:cubicBezTo>
                  <a:pt x="9606" y="83"/>
                  <a:pt x="9988" y="-141"/>
                  <a:pt x="10000" y="1597"/>
                </a:cubicBezTo>
                <a:cubicBezTo>
                  <a:pt x="10012" y="3335"/>
                  <a:pt x="9984" y="8741"/>
                  <a:pt x="9984" y="8741"/>
                </a:cubicBezTo>
                <a:cubicBezTo>
                  <a:pt x="9984" y="8741"/>
                  <a:pt x="9969" y="10000"/>
                  <a:pt x="9748" y="10000"/>
                </a:cubicBezTo>
                <a:lnTo>
                  <a:pt x="9748" y="7997"/>
                </a:lnTo>
                <a:lnTo>
                  <a:pt x="36" y="7997"/>
                </a:lnTo>
                <a:close/>
              </a:path>
            </a:pathLst>
          </a:custGeom>
          <a:solidFill>
            <a:srgbClr val="BC000D"/>
          </a:solidFill>
          <a:ln w="7938"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6" name="TextBox 9">
            <a:hlinkClick r:id="" action="ppaction://hlinkshowjump?jump=nextslide"/>
          </p:cNvPr>
          <p:cNvSpPr txBox="1"/>
          <p:nvPr/>
        </p:nvSpPr>
        <p:spPr>
          <a:xfrm>
            <a:off x="809222" y="1928188"/>
            <a:ext cx="2820535" cy="368300"/>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rgbClr val="BC000D">
                        <a:shade val="45000"/>
                        <a:satMod val="165000"/>
                      </a:srgb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w="3175">
                  <a:noFill/>
                </a:ln>
                <a:solidFill>
                  <a:srgbClr val="FFFFFF"/>
                </a:solidFill>
                <a:effectLst/>
                <a:uLnTx/>
                <a:uFillTx/>
                <a:latin typeface="Times New Roman" panose="02020603050405020304" pitchFamily="18" charset="0"/>
                <a:ea typeface="华文中宋" panose="02010600040101010101" pitchFamily="2" charset="-122"/>
                <a:cs typeface="+mn-cs"/>
              </a:rPr>
              <a:t>第六，坚持从严管党治党。</a:t>
            </a:r>
          </a:p>
        </p:txBody>
      </p:sp>
      <p:sp>
        <p:nvSpPr>
          <p:cNvPr id="12" name="矩形 11"/>
          <p:cNvSpPr/>
          <p:nvPr/>
        </p:nvSpPr>
        <p:spPr>
          <a:xfrm>
            <a:off x="1020581" y="2642087"/>
            <a:ext cx="10378424" cy="2308296"/>
          </a:xfrm>
          <a:prstGeom prst="rect">
            <a:avLst/>
          </a:prstGeom>
        </p:spPr>
        <p:txBody>
          <a:bodyPr wrap="square" lIns="91413" tIns="45706" rIns="91413" bIns="45706">
            <a:spAutoFit/>
          </a:bodyPr>
          <a:lstStyle/>
          <a:p>
            <a:pPr marL="0" marR="0" lvl="2" indent="0" algn="l" defTabSz="914400" rtl="0" eaLnBrk="1" fontAlgn="auto" latinLnBrk="0" hangingPunct="1">
              <a:lnSpc>
                <a:spcPct val="150000"/>
              </a:lnSpc>
              <a:spcBef>
                <a:spcPts val="0"/>
              </a:spcBef>
              <a:spcAft>
                <a:spcPts val="0"/>
              </a:spcAft>
              <a:buClrTx/>
              <a:buSzTx/>
              <a:buFontTx/>
              <a:buNone/>
              <a:tabLst/>
              <a:defRPr/>
            </a:pPr>
            <a:r>
              <a:rPr kumimoji="0"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cs"/>
              </a:rPr>
              <a:t>全面从严治党永远在路上，党的自我革命永远在路上。</a:t>
            </a:r>
            <a:r>
              <a:rPr kumimoji="0"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rPr>
              <a:t>新形势下，党面临的执政考验、改革开放考验、市场经济考验、外部环境考验是长期的、复杂的、严峻的，精神懈怠危险、能力不足危险、脱离群众危险、消极腐败危险更加尖锐地摆在全党面前。要把严的标准、严的措施贯穿于管党治党全过程和各方面。坚持依规治党、标本兼治，不断健全党内法规体系，坚持把纪律挺在前面，加强组织性纪律性，在党的纪律面前人人平等。强化全面从严治党主体责任和监督责任，加强对党的领导机关和党员领导干部特别是主要领导干部的监督，不断完善党内监督体系。深入推进党风廉政建设和反腐败斗争，以零容忍态度惩治腐败，一体推进不敢腐、不能腐、不想腐。</a:t>
            </a:r>
          </a:p>
        </p:txBody>
      </p:sp>
    </p:spTree>
    <p:extLst>
      <p:ext uri="{BB962C8B-B14F-4D97-AF65-F5344CB8AC3E}">
        <p14:creationId xmlns:p14="http://schemas.microsoft.com/office/powerpoint/2010/main" val="23333383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anim calcmode="lin" valueType="num">
                                      <p:cBhvr>
                                        <p:cTn id="20" dur="750" fill="hold"/>
                                        <p:tgtEl>
                                          <p:spTgt spid="6"/>
                                        </p:tgtEl>
                                        <p:attrNameLst>
                                          <p:attrName>ppt_x</p:attrName>
                                        </p:attrNameLst>
                                      </p:cBhvr>
                                      <p:tavLst>
                                        <p:tav tm="0">
                                          <p:val>
                                            <p:strVal val="#ppt_x"/>
                                          </p:val>
                                        </p:tav>
                                        <p:tav tm="100000">
                                          <p:val>
                                            <p:strVal val="#ppt_x"/>
                                          </p:val>
                                        </p:tav>
                                      </p:tavLst>
                                    </p:anim>
                                    <p:anim calcmode="lin" valueType="num">
                                      <p:cBhvr>
                                        <p:cTn id="21" dur="7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2250"/>
                                        <p:tgtEl>
                                          <p:spTgt spid="12"/>
                                        </p:tgtEl>
                                        <p:attrNameLst>
                                          <p:attrName>ppt_y</p:attrName>
                                        </p:attrNameLst>
                                      </p:cBhvr>
                                      <p:tavLst>
                                        <p:tav tm="0">
                                          <p:val>
                                            <p:strVal val="#ppt_y+#ppt_h*1.125000"/>
                                          </p:val>
                                        </p:tav>
                                        <p:tav tm="100000">
                                          <p:val>
                                            <p:strVal val="#ppt_y"/>
                                          </p:val>
                                        </p:tav>
                                      </p:tavLst>
                                    </p:anim>
                                    <p:animEffect transition="in" filter="wipe(up)">
                                      <p:cBhvr>
                                        <p:cTn id="26" dur="2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bldLvl="0" animBg="1"/>
      <p:bldP spid="5" grpId="0" bldLvl="0" animBg="1"/>
      <p:bldP spid="6"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79332" y="75782"/>
            <a:ext cx="1826141"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党的领导</a:t>
            </a:r>
          </a:p>
        </p:txBody>
      </p:sp>
      <p:sp>
        <p:nvSpPr>
          <p:cNvPr id="25" name="任意多边形 24"/>
          <p:cNvSpPr/>
          <p:nvPr/>
        </p:nvSpPr>
        <p:spPr>
          <a:xfrm>
            <a:off x="369570" y="2957195"/>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26" name="组合 25"/>
          <p:cNvGrpSpPr/>
          <p:nvPr/>
        </p:nvGrpSpPr>
        <p:grpSpPr>
          <a:xfrm>
            <a:off x="1229995" y="1999615"/>
            <a:ext cx="4150360" cy="937895"/>
            <a:chOff x="1864128" y="1741668"/>
            <a:chExt cx="4150518" cy="937822"/>
          </a:xfrm>
        </p:grpSpPr>
        <p:sp>
          <p:nvSpPr>
            <p:cNvPr id="27"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28" name="TextBox 20"/>
            <p:cNvSpPr txBox="1"/>
            <p:nvPr/>
          </p:nvSpPr>
          <p:spPr>
            <a:xfrm>
              <a:off x="1864128" y="1741668"/>
              <a:ext cx="2551053" cy="700201"/>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29" name="组合 28"/>
            <p:cNvGrpSpPr/>
            <p:nvPr/>
          </p:nvGrpSpPr>
          <p:grpSpPr>
            <a:xfrm>
              <a:off x="4480711" y="1774627"/>
              <a:ext cx="734747" cy="904863"/>
              <a:chOff x="7205985" y="2344820"/>
              <a:chExt cx="1567204" cy="1930058"/>
            </a:xfrm>
          </p:grpSpPr>
          <p:grpSp>
            <p:nvGrpSpPr>
              <p:cNvPr id="39" name="组合 38"/>
              <p:cNvGrpSpPr/>
              <p:nvPr/>
            </p:nvGrpSpPr>
            <p:grpSpPr>
              <a:xfrm>
                <a:off x="7205985" y="2491783"/>
                <a:ext cx="1567204" cy="1567202"/>
                <a:chOff x="4098675" y="1936897"/>
                <a:chExt cx="1175403" cy="1175401"/>
              </a:xfrm>
              <a:effectLst/>
            </p:grpSpPr>
            <p:sp>
              <p:nvSpPr>
                <p:cNvPr id="41" name="矩形 40"/>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42" name="直接连接符 41"/>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0"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30" name="组合 29"/>
            <p:cNvGrpSpPr/>
            <p:nvPr/>
          </p:nvGrpSpPr>
          <p:grpSpPr>
            <a:xfrm>
              <a:off x="5279899" y="1774627"/>
              <a:ext cx="734747" cy="904863"/>
              <a:chOff x="8910643" y="2344820"/>
              <a:chExt cx="1567204" cy="1930058"/>
            </a:xfrm>
          </p:grpSpPr>
          <p:grpSp>
            <p:nvGrpSpPr>
              <p:cNvPr id="34" name="组合 33"/>
              <p:cNvGrpSpPr/>
              <p:nvPr/>
            </p:nvGrpSpPr>
            <p:grpSpPr>
              <a:xfrm>
                <a:off x="8910643" y="2491783"/>
                <a:ext cx="1567204" cy="1567202"/>
                <a:chOff x="4098675" y="1936897"/>
                <a:chExt cx="1175403" cy="1175401"/>
              </a:xfrm>
              <a:effectLst/>
            </p:grpSpPr>
            <p:sp>
              <p:nvSpPr>
                <p:cNvPr id="36" name="矩形 35"/>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37" name="直接连接符 36"/>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grpSp>
      <p:sp>
        <p:nvSpPr>
          <p:cNvPr id="87" name="矩形 86"/>
          <p:cNvSpPr/>
          <p:nvPr/>
        </p:nvSpPr>
        <p:spPr>
          <a:xfrm>
            <a:off x="1152655" y="3267142"/>
            <a:ext cx="43371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党的领导</a:t>
            </a:r>
          </a:p>
        </p:txBody>
      </p:sp>
      <p:sp>
        <p:nvSpPr>
          <p:cNvPr id="103" name="矩形 102"/>
          <p:cNvSpPr/>
          <p:nvPr/>
        </p:nvSpPr>
        <p:spPr>
          <a:xfrm>
            <a:off x="829312" y="4122067"/>
            <a:ext cx="5444488" cy="1212640"/>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党</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章</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三十二自然</a:t>
            </a:r>
            <a:r>
              <a:rPr kumimoji="0" lang="zh-CN" altLang="en-US" sz="20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段</a:t>
            </a:r>
            <a:r>
              <a:rPr kumimoji="0" lang="en-US" altLang="zh-CN" sz="20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p>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        明</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确了党的领导的三种形态，并具体阐明了如何加强和改善党的领导</a:t>
            </a:r>
            <a:r>
              <a:rPr kumimoji="0" lang="zh-CN" altLang="en-US" sz="18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问</a:t>
            </a: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题。</a:t>
            </a:r>
            <a:endPar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nvGrpSpPr>
          <p:cNvPr id="104" name="组合 103"/>
          <p:cNvGrpSpPr/>
          <p:nvPr/>
        </p:nvGrpSpPr>
        <p:grpSpPr>
          <a:xfrm>
            <a:off x="6765290" y="1978732"/>
            <a:ext cx="5125720" cy="3355975"/>
            <a:chOff x="6731000" y="1816807"/>
            <a:chExt cx="5125720" cy="3355975"/>
          </a:xfrm>
        </p:grpSpPr>
        <p:sp>
          <p:nvSpPr>
            <p:cNvPr id="105" name="矩形 104"/>
            <p:cNvSpPr/>
            <p:nvPr/>
          </p:nvSpPr>
          <p:spPr>
            <a:xfrm>
              <a:off x="6847205" y="2496257"/>
              <a:ext cx="4919345" cy="267652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zh-CN" sz="20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宋体" panose="02010600030101010101" pitchFamily="2" charset="-122"/>
                </a:rPr>
                <a:t>中国共产党的领导是中国特色社会主义最本质的特征，是中国特色社会主义制度的最大优势，</a:t>
              </a:r>
              <a:r>
                <a:rPr kumimoji="0" lang="zh-CN" altLang="zh-CN" sz="20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党是最高政治领导力量。党政军民学，东西南北中，</a:t>
              </a:r>
              <a:r>
                <a:rPr kumimoji="0" lang="zh-CN" altLang="zh-CN" sz="2000" b="1" i="0" u="none" strike="noStrike" kern="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宋体" panose="02010600030101010101" pitchFamily="2" charset="-122"/>
                </a:rPr>
                <a:t>党是领导一切的。</a:t>
              </a:r>
              <a:r>
                <a:rPr kumimoji="0" lang="zh-CN" altLang="zh-CN" sz="2000" b="1" i="0" u="none" strike="noStrike" kern="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宋体" panose="02010600030101010101" pitchFamily="2" charset="-122"/>
                </a:rPr>
                <a:t>党要适应改革开放和社会主义现代化建设的要求，坚持科学执政、民主执政、依法执政，加强和改善党的领导。</a:t>
              </a:r>
            </a:p>
          </p:txBody>
        </p:sp>
        <p:sp>
          <p:nvSpPr>
            <p:cNvPr id="106" name="圆角矩形 105"/>
            <p:cNvSpPr/>
            <p:nvPr/>
          </p:nvSpPr>
          <p:spPr>
            <a:xfrm>
              <a:off x="6731000" y="2138752"/>
              <a:ext cx="5125720" cy="3034030"/>
            </a:xfrm>
            <a:prstGeom prst="roundRect">
              <a:avLst>
                <a:gd name="adj" fmla="val 4278"/>
              </a:avLst>
            </a:pr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107" name="组合 106"/>
            <p:cNvGrpSpPr/>
            <p:nvPr/>
          </p:nvGrpSpPr>
          <p:grpSpPr>
            <a:xfrm>
              <a:off x="7660479" y="1816807"/>
              <a:ext cx="3267076" cy="615855"/>
              <a:chOff x="7871976" y="2106684"/>
              <a:chExt cx="2726371" cy="474297"/>
            </a:xfrm>
          </p:grpSpPr>
          <p:sp>
            <p:nvSpPr>
              <p:cNvPr id="108" name="圆角矩形 107"/>
              <p:cNvSpPr/>
              <p:nvPr/>
            </p:nvSpPr>
            <p:spPr>
              <a:xfrm>
                <a:off x="7871976" y="2106684"/>
                <a:ext cx="2726371" cy="474297"/>
              </a:xfrm>
              <a:prstGeom prst="roundRect">
                <a:avLst>
                  <a:gd name="adj" fmla="val 120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09" name="矩形 108"/>
              <p:cNvSpPr/>
              <p:nvPr/>
            </p:nvSpPr>
            <p:spPr>
              <a:xfrm>
                <a:off x="8408998" y="2189761"/>
                <a:ext cx="1652332" cy="30814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sym typeface="微软雅黑" panose="020B0503020204020204" pitchFamily="34" charset="-122"/>
                  </a:rPr>
                  <a:t>党是领导一切的</a:t>
                </a:r>
              </a:p>
            </p:txBody>
          </p:sp>
        </p:grpSp>
      </p:grpSp>
    </p:spTree>
    <p:extLst>
      <p:ext uri="{BB962C8B-B14F-4D97-AF65-F5344CB8AC3E}">
        <p14:creationId xmlns:p14="http://schemas.microsoft.com/office/powerpoint/2010/main" val="402795676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iterate type="lt">
                                    <p:tmAbs val="250"/>
                                  </p:iterate>
                                  <p:childTnLst>
                                    <p:set>
                                      <p:cBhvr>
                                        <p:cTn id="10" dur="1" fill="hold">
                                          <p:stCondLst>
                                            <p:cond delay="0"/>
                                          </p:stCondLst>
                                        </p:cTn>
                                        <p:tgtEl>
                                          <p:spTgt spid="87"/>
                                        </p:tgtEl>
                                        <p:attrNameLst>
                                          <p:attrName>style.visibility</p:attrName>
                                        </p:attrNameLst>
                                      </p:cBhvr>
                                      <p:to>
                                        <p:strVal val="visible"/>
                                      </p:to>
                                    </p:set>
                                  </p:childTnLst>
                                </p:cTn>
                              </p:par>
                            </p:childTnLst>
                          </p:cTn>
                        </p:par>
                        <p:par>
                          <p:cTn id="11" fill="hold">
                            <p:stCondLst>
                              <p:cond delay="1750"/>
                            </p:stCondLst>
                            <p:childTnLst>
                              <p:par>
                                <p:cTn id="12" presetID="22" presetClass="entr" presetSubtype="1" fill="hold" grpId="0" nodeType="afterEffect">
                                  <p:stCondLst>
                                    <p:cond delay="0"/>
                                  </p:stCondLst>
                                  <p:childTnLst>
                                    <p:set>
                                      <p:cBhvr>
                                        <p:cTn id="13" dur="1" fill="hold">
                                          <p:stCondLst>
                                            <p:cond delay="0"/>
                                          </p:stCondLst>
                                        </p:cTn>
                                        <p:tgtEl>
                                          <p:spTgt spid="103"/>
                                        </p:tgtEl>
                                        <p:attrNameLst>
                                          <p:attrName>style.visibility</p:attrName>
                                        </p:attrNameLst>
                                      </p:cBhvr>
                                      <p:to>
                                        <p:strVal val="visible"/>
                                      </p:to>
                                    </p:set>
                                    <p:animEffect transition="in" filter="wipe(up)">
                                      <p:cBhvr>
                                        <p:cTn id="14" dur="500"/>
                                        <p:tgtEl>
                                          <p:spTgt spid="103"/>
                                        </p:tgtEl>
                                      </p:cBhvr>
                                    </p:animEffect>
                                  </p:childTnLst>
                                </p:cTn>
                              </p:par>
                            </p:childTnLst>
                          </p:cTn>
                        </p:par>
                        <p:par>
                          <p:cTn id="15" fill="hold">
                            <p:stCondLst>
                              <p:cond delay="2250"/>
                            </p:stCondLst>
                            <p:childTnLst>
                              <p:par>
                                <p:cTn id="16" presetID="16" presetClass="entr" presetSubtype="21" fill="hold" nodeType="afterEffect">
                                  <p:stCondLst>
                                    <p:cond delay="0"/>
                                  </p:stCondLst>
                                  <p:childTnLst>
                                    <p:set>
                                      <p:cBhvr>
                                        <p:cTn id="17" dur="1" fill="hold">
                                          <p:stCondLst>
                                            <p:cond delay="0"/>
                                          </p:stCondLst>
                                        </p:cTn>
                                        <p:tgtEl>
                                          <p:spTgt spid="104"/>
                                        </p:tgtEl>
                                        <p:attrNameLst>
                                          <p:attrName>style.visibility</p:attrName>
                                        </p:attrNameLst>
                                      </p:cBhvr>
                                      <p:to>
                                        <p:strVal val="visible"/>
                                      </p:to>
                                    </p:set>
                                    <p:animEffect transition="in" filter="barn(inVertical)">
                                      <p:cBhvr>
                                        <p:cTn id="18"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7" grpId="0"/>
      <p:bldP spid="10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97898" y="28655"/>
            <a:ext cx="1826141"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党的领导</a:t>
            </a:r>
          </a:p>
        </p:txBody>
      </p:sp>
      <p:grpSp>
        <p:nvGrpSpPr>
          <p:cNvPr id="58" name="组合 57"/>
          <p:cNvGrpSpPr/>
          <p:nvPr/>
        </p:nvGrpSpPr>
        <p:grpSpPr>
          <a:xfrm>
            <a:off x="695233" y="1585678"/>
            <a:ext cx="801853" cy="567847"/>
            <a:chOff x="7384448" y="2691332"/>
            <a:chExt cx="801853" cy="567847"/>
          </a:xfrm>
        </p:grpSpPr>
        <p:sp>
          <p:nvSpPr>
            <p:cNvPr id="61" name="矩形 60"/>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62" name="矩形 61"/>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必须</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3" name="矩形 2"/>
          <p:cNvSpPr/>
          <p:nvPr/>
        </p:nvSpPr>
        <p:spPr>
          <a:xfrm>
            <a:off x="1668084" y="1524104"/>
            <a:ext cx="4194765" cy="68135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zh-CN"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按照总揽全局、协调各方的原则，在同级各种组织中发挥</a:t>
            </a:r>
            <a:r>
              <a:rPr kumimoji="0" lang="zh-CN" altLang="zh-CN"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领导核心</a:t>
            </a:r>
            <a:r>
              <a:rPr kumimoji="0" lang="zh-CN" altLang="zh-CN"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作用。</a:t>
            </a:r>
          </a:p>
        </p:txBody>
      </p:sp>
      <p:grpSp>
        <p:nvGrpSpPr>
          <p:cNvPr id="72" name="组合 71"/>
          <p:cNvGrpSpPr/>
          <p:nvPr/>
        </p:nvGrpSpPr>
        <p:grpSpPr>
          <a:xfrm>
            <a:off x="697898" y="2636697"/>
            <a:ext cx="801853" cy="567847"/>
            <a:chOff x="7384448" y="2691332"/>
            <a:chExt cx="801853" cy="567847"/>
          </a:xfrm>
        </p:grpSpPr>
        <p:sp>
          <p:nvSpPr>
            <p:cNvPr id="74" name="矩形 73"/>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75" name="矩形 74"/>
            <p:cNvSpPr/>
            <p:nvPr/>
          </p:nvSpPr>
          <p:spPr>
            <a:xfrm>
              <a:off x="7384448" y="2739997"/>
              <a:ext cx="799188" cy="453457"/>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必须</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73" name="矩形 72"/>
          <p:cNvSpPr/>
          <p:nvPr/>
        </p:nvSpPr>
        <p:spPr>
          <a:xfrm>
            <a:off x="1668084" y="2424092"/>
            <a:ext cx="4194765" cy="97599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集中精力领导经济建设，组织、协调各方面的力量，同心协力，围绕经济建设开展工作，促进经济社会</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全面发展</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a:t>
            </a:r>
          </a:p>
        </p:txBody>
      </p:sp>
      <p:grpSp>
        <p:nvGrpSpPr>
          <p:cNvPr id="77" name="组合 76"/>
          <p:cNvGrpSpPr/>
          <p:nvPr/>
        </p:nvGrpSpPr>
        <p:grpSpPr>
          <a:xfrm>
            <a:off x="697898" y="3691484"/>
            <a:ext cx="801853" cy="567847"/>
            <a:chOff x="7384448" y="2691332"/>
            <a:chExt cx="801853" cy="567847"/>
          </a:xfrm>
        </p:grpSpPr>
        <p:sp>
          <p:nvSpPr>
            <p:cNvPr id="79" name="矩形 78"/>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80" name="矩形 79"/>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必须</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78" name="矩形 77"/>
          <p:cNvSpPr/>
          <p:nvPr/>
        </p:nvSpPr>
        <p:spPr>
          <a:xfrm>
            <a:off x="1668084" y="3605640"/>
            <a:ext cx="4194765" cy="97599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实行民主的科学的决策，制定和执行正确的路线、方针、政策，做好党的组织工作和宣传教育工作，发挥全体党员的</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先锋模范作用</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a:t>
            </a:r>
          </a:p>
        </p:txBody>
      </p:sp>
      <p:grpSp>
        <p:nvGrpSpPr>
          <p:cNvPr id="82" name="组合 81"/>
          <p:cNvGrpSpPr/>
          <p:nvPr/>
        </p:nvGrpSpPr>
        <p:grpSpPr>
          <a:xfrm>
            <a:off x="697898" y="4923384"/>
            <a:ext cx="801853" cy="567847"/>
            <a:chOff x="7384448" y="2691332"/>
            <a:chExt cx="801853" cy="567847"/>
          </a:xfrm>
        </p:grpSpPr>
        <p:sp>
          <p:nvSpPr>
            <p:cNvPr id="84" name="矩形 83"/>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85" name="矩形 84"/>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必须</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83" name="矩形 82"/>
          <p:cNvSpPr/>
          <p:nvPr/>
        </p:nvSpPr>
        <p:spPr>
          <a:xfrm>
            <a:off x="1668084" y="5013407"/>
            <a:ext cx="4194765" cy="387798"/>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在</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宪法和法律</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的范围内活动。</a:t>
            </a:r>
          </a:p>
        </p:txBody>
      </p:sp>
      <p:grpSp>
        <p:nvGrpSpPr>
          <p:cNvPr id="88" name="组合 87"/>
          <p:cNvGrpSpPr/>
          <p:nvPr/>
        </p:nvGrpSpPr>
        <p:grpSpPr>
          <a:xfrm>
            <a:off x="6518308" y="1560411"/>
            <a:ext cx="801853" cy="567847"/>
            <a:chOff x="7384448" y="2691332"/>
            <a:chExt cx="801853" cy="567847"/>
          </a:xfrm>
        </p:grpSpPr>
        <p:sp>
          <p:nvSpPr>
            <p:cNvPr id="90" name="矩形 89"/>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91" name="矩形 90"/>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必须</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89" name="矩形 88"/>
          <p:cNvSpPr/>
          <p:nvPr/>
        </p:nvSpPr>
        <p:spPr>
          <a:xfrm>
            <a:off x="7642787" y="1376785"/>
            <a:ext cx="4105865" cy="97599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保证国家的立法、司法、行政、监察机关，经济、文化组织和人民团体积</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极主动地、独立负责地、协调一致地工作</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a:t>
            </a:r>
          </a:p>
        </p:txBody>
      </p:sp>
      <p:grpSp>
        <p:nvGrpSpPr>
          <p:cNvPr id="93" name="组合 92"/>
          <p:cNvGrpSpPr/>
          <p:nvPr/>
        </p:nvGrpSpPr>
        <p:grpSpPr>
          <a:xfrm>
            <a:off x="6537233" y="2636697"/>
            <a:ext cx="801853" cy="567847"/>
            <a:chOff x="7384448" y="2691332"/>
            <a:chExt cx="801853" cy="567847"/>
          </a:xfrm>
        </p:grpSpPr>
        <p:sp>
          <p:nvSpPr>
            <p:cNvPr id="95" name="矩形 94"/>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96" name="矩形 95"/>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必须</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94" name="矩形 93"/>
          <p:cNvSpPr/>
          <p:nvPr/>
        </p:nvSpPr>
        <p:spPr>
          <a:xfrm>
            <a:off x="7642788" y="2443585"/>
            <a:ext cx="4105865" cy="97599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加强对工会、共产主义青年团、妇女联合会等</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群团组织的领导</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，使它们保持和增强政治性、先进性、群众性，充分发挥作用。</a:t>
            </a:r>
          </a:p>
        </p:txBody>
      </p:sp>
      <p:grpSp>
        <p:nvGrpSpPr>
          <p:cNvPr id="98" name="组合 97"/>
          <p:cNvGrpSpPr/>
          <p:nvPr/>
        </p:nvGrpSpPr>
        <p:grpSpPr>
          <a:xfrm>
            <a:off x="6537233" y="3798752"/>
            <a:ext cx="801853" cy="567847"/>
            <a:chOff x="7384448" y="2691332"/>
            <a:chExt cx="801853" cy="567847"/>
          </a:xfrm>
        </p:grpSpPr>
        <p:sp>
          <p:nvSpPr>
            <p:cNvPr id="100" name="矩形 99"/>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01" name="矩形 100"/>
            <p:cNvSpPr/>
            <p:nvPr/>
          </p:nvSpPr>
          <p:spPr>
            <a:xfrm>
              <a:off x="7384448" y="2739997"/>
              <a:ext cx="799188" cy="49244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必须</a:t>
              </a:r>
              <a:endParaRPr kumimoji="0" lang="zh-CN" altLang="en-US" sz="18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99" name="矩形 98"/>
          <p:cNvSpPr/>
          <p:nvPr/>
        </p:nvSpPr>
        <p:spPr>
          <a:xfrm>
            <a:off x="7642788" y="3703159"/>
            <a:ext cx="4105865" cy="68135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适应形势的发展和情况的变化，完善领导体制，改进领导方式，</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增强执政能力</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a:t>
            </a:r>
          </a:p>
        </p:txBody>
      </p:sp>
      <p:grpSp>
        <p:nvGrpSpPr>
          <p:cNvPr id="2" name="组合 1"/>
          <p:cNvGrpSpPr/>
          <p:nvPr/>
        </p:nvGrpSpPr>
        <p:grpSpPr>
          <a:xfrm>
            <a:off x="6537233" y="4937129"/>
            <a:ext cx="937260" cy="650240"/>
            <a:chOff x="7362858" y="2653867"/>
            <a:chExt cx="937260" cy="650240"/>
          </a:xfrm>
        </p:grpSpPr>
        <p:sp>
          <p:nvSpPr>
            <p:cNvPr id="4" name="矩形 3"/>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9" name="矩形 8"/>
            <p:cNvSpPr/>
            <p:nvPr/>
          </p:nvSpPr>
          <p:spPr>
            <a:xfrm>
              <a:off x="7362858" y="2653867"/>
              <a:ext cx="937260" cy="650240"/>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共产党员必须</a:t>
              </a:r>
            </a:p>
          </p:txBody>
        </p:sp>
      </p:grpSp>
      <p:sp>
        <p:nvSpPr>
          <p:cNvPr id="10" name="矩形 9"/>
          <p:cNvSpPr/>
          <p:nvPr/>
        </p:nvSpPr>
        <p:spPr>
          <a:xfrm>
            <a:off x="7645491" y="4866629"/>
            <a:ext cx="4105865" cy="68135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同党外群众</a:t>
            </a:r>
            <a:r>
              <a:rPr kumimoji="0" lang="zh-CN" altLang="en-US" sz="16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亲密合作</a:t>
            </a:r>
            <a:r>
              <a:rPr kumimoji="0" lang="zh-CN" altLang="en-US" sz="16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，共同为建设中国特色社会主义而奋斗。</a:t>
            </a:r>
          </a:p>
        </p:txBody>
      </p:sp>
    </p:spTree>
    <p:extLst>
      <p:ext uri="{BB962C8B-B14F-4D97-AF65-F5344CB8AC3E}">
        <p14:creationId xmlns:p14="http://schemas.microsoft.com/office/powerpoint/2010/main" val="40011392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ppt_w</p:attrName>
                                        </p:attrNameLst>
                                      </p:cBhvr>
                                      <p:tavLst>
                                        <p:tav tm="0">
                                          <p:val>
                                            <p:fltVal val="0"/>
                                          </p:val>
                                        </p:tav>
                                        <p:tav tm="100000">
                                          <p:val>
                                            <p:strVal val="#ppt_w"/>
                                          </p:val>
                                        </p:tav>
                                      </p:tavLst>
                                    </p:anim>
                                    <p:anim calcmode="lin" valueType="num">
                                      <p:cBhvr>
                                        <p:cTn id="12" dur="500" fill="hold"/>
                                        <p:tgtEl>
                                          <p:spTgt spid="58"/>
                                        </p:tgtEl>
                                        <p:attrNameLst>
                                          <p:attrName>ppt_h</p:attrName>
                                        </p:attrNameLst>
                                      </p:cBhvr>
                                      <p:tavLst>
                                        <p:tav tm="0">
                                          <p:val>
                                            <p:fltVal val="0"/>
                                          </p:val>
                                        </p:tav>
                                        <p:tav tm="100000">
                                          <p:val>
                                            <p:strVal val="#ppt_h"/>
                                          </p:val>
                                        </p:tav>
                                      </p:tavLst>
                                    </p:anim>
                                    <p:animEffect transition="in" filter="fade">
                                      <p:cBhvr>
                                        <p:cTn id="13" dur="500"/>
                                        <p:tgtEl>
                                          <p:spTgt spid="5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750"/>
                                        <p:tgtEl>
                                          <p:spTgt spid="3"/>
                                        </p:tgtEl>
                                      </p:cBhvr>
                                    </p:animEffect>
                                  </p:childTnLst>
                                </p:cTn>
                              </p:par>
                            </p:childTnLst>
                          </p:cTn>
                        </p:par>
                        <p:par>
                          <p:cTn id="18" fill="hold">
                            <p:stCondLst>
                              <p:cond delay="2500"/>
                            </p:stCondLst>
                            <p:childTnLst>
                              <p:par>
                                <p:cTn id="19" presetID="53" presetClass="entr" presetSubtype="16"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500" fill="hold"/>
                                        <p:tgtEl>
                                          <p:spTgt spid="72"/>
                                        </p:tgtEl>
                                        <p:attrNameLst>
                                          <p:attrName>ppt_w</p:attrName>
                                        </p:attrNameLst>
                                      </p:cBhvr>
                                      <p:tavLst>
                                        <p:tav tm="0">
                                          <p:val>
                                            <p:fltVal val="0"/>
                                          </p:val>
                                        </p:tav>
                                        <p:tav tm="100000">
                                          <p:val>
                                            <p:strVal val="#ppt_w"/>
                                          </p:val>
                                        </p:tav>
                                      </p:tavLst>
                                    </p:anim>
                                    <p:anim calcmode="lin" valueType="num">
                                      <p:cBhvr>
                                        <p:cTn id="22" dur="500" fill="hold"/>
                                        <p:tgtEl>
                                          <p:spTgt spid="72"/>
                                        </p:tgtEl>
                                        <p:attrNameLst>
                                          <p:attrName>ppt_h</p:attrName>
                                        </p:attrNameLst>
                                      </p:cBhvr>
                                      <p:tavLst>
                                        <p:tav tm="0">
                                          <p:val>
                                            <p:fltVal val="0"/>
                                          </p:val>
                                        </p:tav>
                                        <p:tav tm="100000">
                                          <p:val>
                                            <p:strVal val="#ppt_h"/>
                                          </p:val>
                                        </p:tav>
                                      </p:tavLst>
                                    </p:anim>
                                    <p:animEffect transition="in" filter="fade">
                                      <p:cBhvr>
                                        <p:cTn id="23" dur="500"/>
                                        <p:tgtEl>
                                          <p:spTgt spid="72"/>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left)">
                                      <p:cBhvr>
                                        <p:cTn id="27" dur="750"/>
                                        <p:tgtEl>
                                          <p:spTgt spid="73"/>
                                        </p:tgtEl>
                                      </p:cBhvr>
                                    </p:animEffect>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p:cTn id="31" dur="500" fill="hold"/>
                                        <p:tgtEl>
                                          <p:spTgt spid="77"/>
                                        </p:tgtEl>
                                        <p:attrNameLst>
                                          <p:attrName>ppt_w</p:attrName>
                                        </p:attrNameLst>
                                      </p:cBhvr>
                                      <p:tavLst>
                                        <p:tav tm="0">
                                          <p:val>
                                            <p:fltVal val="0"/>
                                          </p:val>
                                        </p:tav>
                                        <p:tav tm="100000">
                                          <p:val>
                                            <p:strVal val="#ppt_w"/>
                                          </p:val>
                                        </p:tav>
                                      </p:tavLst>
                                    </p:anim>
                                    <p:anim calcmode="lin" valueType="num">
                                      <p:cBhvr>
                                        <p:cTn id="32" dur="500" fill="hold"/>
                                        <p:tgtEl>
                                          <p:spTgt spid="77"/>
                                        </p:tgtEl>
                                        <p:attrNameLst>
                                          <p:attrName>ppt_h</p:attrName>
                                        </p:attrNameLst>
                                      </p:cBhvr>
                                      <p:tavLst>
                                        <p:tav tm="0">
                                          <p:val>
                                            <p:fltVal val="0"/>
                                          </p:val>
                                        </p:tav>
                                        <p:tav tm="100000">
                                          <p:val>
                                            <p:strVal val="#ppt_h"/>
                                          </p:val>
                                        </p:tav>
                                      </p:tavLst>
                                    </p:anim>
                                    <p:animEffect transition="in" filter="fade">
                                      <p:cBhvr>
                                        <p:cTn id="33" dur="500"/>
                                        <p:tgtEl>
                                          <p:spTgt spid="77"/>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left)">
                                      <p:cBhvr>
                                        <p:cTn id="37" dur="750"/>
                                        <p:tgtEl>
                                          <p:spTgt spid="78"/>
                                        </p:tgtEl>
                                      </p:cBhvr>
                                    </p:animEffect>
                                  </p:childTnLst>
                                </p:cTn>
                              </p:par>
                            </p:childTnLst>
                          </p:cTn>
                        </p:par>
                        <p:par>
                          <p:cTn id="38" fill="hold">
                            <p:stCondLst>
                              <p:cond delay="5500"/>
                            </p:stCondLst>
                            <p:childTnLst>
                              <p:par>
                                <p:cTn id="39" presetID="53" presetClass="entr" presetSubtype="16" fill="hold"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750"/>
                                        <p:tgtEl>
                                          <p:spTgt spid="83"/>
                                        </p:tgtEl>
                                      </p:cBhvr>
                                    </p:animEffect>
                                  </p:childTnLst>
                                </p:cTn>
                              </p:par>
                            </p:childTnLst>
                          </p:cTn>
                        </p:par>
                        <p:par>
                          <p:cTn id="48" fill="hold">
                            <p:stCondLst>
                              <p:cond delay="7000"/>
                            </p:stCondLst>
                            <p:childTnLst>
                              <p:par>
                                <p:cTn id="49" presetID="53" presetClass="entr" presetSubtype="16" fill="hold" nodeType="afterEffect">
                                  <p:stCondLst>
                                    <p:cond delay="0"/>
                                  </p:stCondLst>
                                  <p:childTnLst>
                                    <p:set>
                                      <p:cBhvr>
                                        <p:cTn id="50" dur="1" fill="hold">
                                          <p:stCondLst>
                                            <p:cond delay="0"/>
                                          </p:stCondLst>
                                        </p:cTn>
                                        <p:tgtEl>
                                          <p:spTgt spid="88"/>
                                        </p:tgtEl>
                                        <p:attrNameLst>
                                          <p:attrName>style.visibility</p:attrName>
                                        </p:attrNameLst>
                                      </p:cBhvr>
                                      <p:to>
                                        <p:strVal val="visible"/>
                                      </p:to>
                                    </p:set>
                                    <p:anim calcmode="lin" valueType="num">
                                      <p:cBhvr>
                                        <p:cTn id="51" dur="500" fill="hold"/>
                                        <p:tgtEl>
                                          <p:spTgt spid="88"/>
                                        </p:tgtEl>
                                        <p:attrNameLst>
                                          <p:attrName>ppt_w</p:attrName>
                                        </p:attrNameLst>
                                      </p:cBhvr>
                                      <p:tavLst>
                                        <p:tav tm="0">
                                          <p:val>
                                            <p:fltVal val="0"/>
                                          </p:val>
                                        </p:tav>
                                        <p:tav tm="100000">
                                          <p:val>
                                            <p:strVal val="#ppt_w"/>
                                          </p:val>
                                        </p:tav>
                                      </p:tavLst>
                                    </p:anim>
                                    <p:anim calcmode="lin" valueType="num">
                                      <p:cBhvr>
                                        <p:cTn id="52" dur="500" fill="hold"/>
                                        <p:tgtEl>
                                          <p:spTgt spid="88"/>
                                        </p:tgtEl>
                                        <p:attrNameLst>
                                          <p:attrName>ppt_h</p:attrName>
                                        </p:attrNameLst>
                                      </p:cBhvr>
                                      <p:tavLst>
                                        <p:tav tm="0">
                                          <p:val>
                                            <p:fltVal val="0"/>
                                          </p:val>
                                        </p:tav>
                                        <p:tav tm="100000">
                                          <p:val>
                                            <p:strVal val="#ppt_h"/>
                                          </p:val>
                                        </p:tav>
                                      </p:tavLst>
                                    </p:anim>
                                    <p:animEffect transition="in" filter="fade">
                                      <p:cBhvr>
                                        <p:cTn id="53" dur="500"/>
                                        <p:tgtEl>
                                          <p:spTgt spid="88"/>
                                        </p:tgtEl>
                                      </p:cBhvr>
                                    </p:animEffect>
                                  </p:childTnLst>
                                </p:cTn>
                              </p:par>
                            </p:childTnLst>
                          </p:cTn>
                        </p:par>
                        <p:par>
                          <p:cTn id="54" fill="hold">
                            <p:stCondLst>
                              <p:cond delay="7500"/>
                            </p:stCondLst>
                            <p:childTnLst>
                              <p:par>
                                <p:cTn id="55" presetID="22" presetClass="entr" presetSubtype="8" fill="hold" grpId="0"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750"/>
                                        <p:tgtEl>
                                          <p:spTgt spid="89"/>
                                        </p:tgtEl>
                                      </p:cBhvr>
                                    </p:animEffect>
                                  </p:childTnLst>
                                </p:cTn>
                              </p:par>
                            </p:childTnLst>
                          </p:cTn>
                        </p:par>
                        <p:par>
                          <p:cTn id="58" fill="hold">
                            <p:stCondLst>
                              <p:cond delay="8500"/>
                            </p:stCondLst>
                            <p:childTnLst>
                              <p:par>
                                <p:cTn id="59" presetID="53" presetClass="entr" presetSubtype="16" fill="hold" nodeType="afterEffect">
                                  <p:stCondLst>
                                    <p:cond delay="0"/>
                                  </p:stCondLst>
                                  <p:childTnLst>
                                    <p:set>
                                      <p:cBhvr>
                                        <p:cTn id="60" dur="1" fill="hold">
                                          <p:stCondLst>
                                            <p:cond delay="0"/>
                                          </p:stCondLst>
                                        </p:cTn>
                                        <p:tgtEl>
                                          <p:spTgt spid="93"/>
                                        </p:tgtEl>
                                        <p:attrNameLst>
                                          <p:attrName>style.visibility</p:attrName>
                                        </p:attrNameLst>
                                      </p:cBhvr>
                                      <p:to>
                                        <p:strVal val="visible"/>
                                      </p:to>
                                    </p:set>
                                    <p:anim calcmode="lin" valueType="num">
                                      <p:cBhvr>
                                        <p:cTn id="61" dur="500" fill="hold"/>
                                        <p:tgtEl>
                                          <p:spTgt spid="93"/>
                                        </p:tgtEl>
                                        <p:attrNameLst>
                                          <p:attrName>ppt_w</p:attrName>
                                        </p:attrNameLst>
                                      </p:cBhvr>
                                      <p:tavLst>
                                        <p:tav tm="0">
                                          <p:val>
                                            <p:fltVal val="0"/>
                                          </p:val>
                                        </p:tav>
                                        <p:tav tm="100000">
                                          <p:val>
                                            <p:strVal val="#ppt_w"/>
                                          </p:val>
                                        </p:tav>
                                      </p:tavLst>
                                    </p:anim>
                                    <p:anim calcmode="lin" valueType="num">
                                      <p:cBhvr>
                                        <p:cTn id="62" dur="500" fill="hold"/>
                                        <p:tgtEl>
                                          <p:spTgt spid="93"/>
                                        </p:tgtEl>
                                        <p:attrNameLst>
                                          <p:attrName>ppt_h</p:attrName>
                                        </p:attrNameLst>
                                      </p:cBhvr>
                                      <p:tavLst>
                                        <p:tav tm="0">
                                          <p:val>
                                            <p:fltVal val="0"/>
                                          </p:val>
                                        </p:tav>
                                        <p:tav tm="100000">
                                          <p:val>
                                            <p:strVal val="#ppt_h"/>
                                          </p:val>
                                        </p:tav>
                                      </p:tavLst>
                                    </p:anim>
                                    <p:animEffect transition="in" filter="fade">
                                      <p:cBhvr>
                                        <p:cTn id="63" dur="500"/>
                                        <p:tgtEl>
                                          <p:spTgt spid="93"/>
                                        </p:tgtEl>
                                      </p:cBhvr>
                                    </p:animEffect>
                                  </p:childTnLst>
                                </p:cTn>
                              </p:par>
                            </p:childTnLst>
                          </p:cTn>
                        </p:par>
                        <p:par>
                          <p:cTn id="64" fill="hold">
                            <p:stCondLst>
                              <p:cond delay="9000"/>
                            </p:stCondLst>
                            <p:childTnLst>
                              <p:par>
                                <p:cTn id="65" presetID="22" presetClass="entr" presetSubtype="8" fill="hold" grpId="0" nodeType="after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wipe(left)">
                                      <p:cBhvr>
                                        <p:cTn id="67" dur="750"/>
                                        <p:tgtEl>
                                          <p:spTgt spid="94"/>
                                        </p:tgtEl>
                                      </p:cBhvr>
                                    </p:animEffect>
                                  </p:childTnLst>
                                </p:cTn>
                              </p:par>
                            </p:childTnLst>
                          </p:cTn>
                        </p:par>
                        <p:par>
                          <p:cTn id="68" fill="hold">
                            <p:stCondLst>
                              <p:cond delay="10000"/>
                            </p:stCondLst>
                            <p:childTnLst>
                              <p:par>
                                <p:cTn id="69" presetID="53" presetClass="entr" presetSubtype="16" fill="hold" nodeType="afterEffect">
                                  <p:stCondLst>
                                    <p:cond delay="0"/>
                                  </p:stCondLst>
                                  <p:childTnLst>
                                    <p:set>
                                      <p:cBhvr>
                                        <p:cTn id="70" dur="1" fill="hold">
                                          <p:stCondLst>
                                            <p:cond delay="0"/>
                                          </p:stCondLst>
                                        </p:cTn>
                                        <p:tgtEl>
                                          <p:spTgt spid="98"/>
                                        </p:tgtEl>
                                        <p:attrNameLst>
                                          <p:attrName>style.visibility</p:attrName>
                                        </p:attrNameLst>
                                      </p:cBhvr>
                                      <p:to>
                                        <p:strVal val="visible"/>
                                      </p:to>
                                    </p:set>
                                    <p:anim calcmode="lin" valueType="num">
                                      <p:cBhvr>
                                        <p:cTn id="71" dur="500" fill="hold"/>
                                        <p:tgtEl>
                                          <p:spTgt spid="98"/>
                                        </p:tgtEl>
                                        <p:attrNameLst>
                                          <p:attrName>ppt_w</p:attrName>
                                        </p:attrNameLst>
                                      </p:cBhvr>
                                      <p:tavLst>
                                        <p:tav tm="0">
                                          <p:val>
                                            <p:fltVal val="0"/>
                                          </p:val>
                                        </p:tav>
                                        <p:tav tm="100000">
                                          <p:val>
                                            <p:strVal val="#ppt_w"/>
                                          </p:val>
                                        </p:tav>
                                      </p:tavLst>
                                    </p:anim>
                                    <p:anim calcmode="lin" valueType="num">
                                      <p:cBhvr>
                                        <p:cTn id="72" dur="500" fill="hold"/>
                                        <p:tgtEl>
                                          <p:spTgt spid="98"/>
                                        </p:tgtEl>
                                        <p:attrNameLst>
                                          <p:attrName>ppt_h</p:attrName>
                                        </p:attrNameLst>
                                      </p:cBhvr>
                                      <p:tavLst>
                                        <p:tav tm="0">
                                          <p:val>
                                            <p:fltVal val="0"/>
                                          </p:val>
                                        </p:tav>
                                        <p:tav tm="100000">
                                          <p:val>
                                            <p:strVal val="#ppt_h"/>
                                          </p:val>
                                        </p:tav>
                                      </p:tavLst>
                                    </p:anim>
                                    <p:animEffect transition="in" filter="fade">
                                      <p:cBhvr>
                                        <p:cTn id="73" dur="500"/>
                                        <p:tgtEl>
                                          <p:spTgt spid="98"/>
                                        </p:tgtEl>
                                      </p:cBhvr>
                                    </p:animEffect>
                                  </p:childTnLst>
                                </p:cTn>
                              </p:par>
                            </p:childTnLst>
                          </p:cTn>
                        </p:par>
                        <p:par>
                          <p:cTn id="74" fill="hold">
                            <p:stCondLst>
                              <p:cond delay="10500"/>
                            </p:stCondLst>
                            <p:childTnLst>
                              <p:par>
                                <p:cTn id="75" presetID="22" presetClass="entr" presetSubtype="8" fill="hold" grpId="0" nodeType="afterEffect">
                                  <p:stCondLst>
                                    <p:cond delay="0"/>
                                  </p:stCondLst>
                                  <p:childTnLst>
                                    <p:set>
                                      <p:cBhvr>
                                        <p:cTn id="76" dur="1" fill="hold">
                                          <p:stCondLst>
                                            <p:cond delay="0"/>
                                          </p:stCondLst>
                                        </p:cTn>
                                        <p:tgtEl>
                                          <p:spTgt spid="99"/>
                                        </p:tgtEl>
                                        <p:attrNameLst>
                                          <p:attrName>style.visibility</p:attrName>
                                        </p:attrNameLst>
                                      </p:cBhvr>
                                      <p:to>
                                        <p:strVal val="visible"/>
                                      </p:to>
                                    </p:set>
                                    <p:animEffect transition="in" filter="wipe(left)">
                                      <p:cBhvr>
                                        <p:cTn id="77" dur="750"/>
                                        <p:tgtEl>
                                          <p:spTgt spid="99"/>
                                        </p:tgtEl>
                                      </p:cBhvr>
                                    </p:animEffect>
                                  </p:childTnLst>
                                </p:cTn>
                              </p:par>
                            </p:childTnLst>
                          </p:cTn>
                        </p:par>
                        <p:par>
                          <p:cTn id="78" fill="hold">
                            <p:stCondLst>
                              <p:cond delay="11500"/>
                            </p:stCondLst>
                            <p:childTnLst>
                              <p:par>
                                <p:cTn id="79" presetID="53" presetClass="entr" presetSubtype="16"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p:cTn id="81" dur="500" fill="hold"/>
                                        <p:tgtEl>
                                          <p:spTgt spid="2"/>
                                        </p:tgtEl>
                                        <p:attrNameLst>
                                          <p:attrName>ppt_w</p:attrName>
                                        </p:attrNameLst>
                                      </p:cBhvr>
                                      <p:tavLst>
                                        <p:tav tm="0">
                                          <p:val>
                                            <p:fltVal val="0"/>
                                          </p:val>
                                        </p:tav>
                                        <p:tav tm="100000">
                                          <p:val>
                                            <p:strVal val="#ppt_w"/>
                                          </p:val>
                                        </p:tav>
                                      </p:tavLst>
                                    </p:anim>
                                    <p:anim calcmode="lin" valueType="num">
                                      <p:cBhvr>
                                        <p:cTn id="82" dur="500" fill="hold"/>
                                        <p:tgtEl>
                                          <p:spTgt spid="2"/>
                                        </p:tgtEl>
                                        <p:attrNameLst>
                                          <p:attrName>ppt_h</p:attrName>
                                        </p:attrNameLst>
                                      </p:cBhvr>
                                      <p:tavLst>
                                        <p:tav tm="0">
                                          <p:val>
                                            <p:fltVal val="0"/>
                                          </p:val>
                                        </p:tav>
                                        <p:tav tm="100000">
                                          <p:val>
                                            <p:strVal val="#ppt_h"/>
                                          </p:val>
                                        </p:tav>
                                      </p:tavLst>
                                    </p:anim>
                                    <p:animEffect transition="in" filter="fade">
                                      <p:cBhvr>
                                        <p:cTn id="83" dur="500"/>
                                        <p:tgtEl>
                                          <p:spTgt spid="2"/>
                                        </p:tgtEl>
                                      </p:cBhvr>
                                    </p:animEffect>
                                  </p:childTnLst>
                                </p:cTn>
                              </p:par>
                            </p:childTnLst>
                          </p:cTn>
                        </p:par>
                        <p:par>
                          <p:cTn id="84" fill="hold">
                            <p:stCondLst>
                              <p:cond delay="12000"/>
                            </p:stCondLst>
                            <p:childTnLst>
                              <p:par>
                                <p:cTn id="85" presetID="22" presetClass="entr" presetSubtype="8"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wipe(left)">
                                      <p:cBhvr>
                                        <p:cTn id="8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P spid="73" grpId="0"/>
      <p:bldP spid="78" grpId="0"/>
      <p:bldP spid="83" grpId="0"/>
      <p:bldP spid="89" grpId="0"/>
      <p:bldP spid="94" grpId="0"/>
      <p:bldP spid="99" grpId="0"/>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p:cNvSpPr>
            <a:spLocks noChangeArrowheads="1"/>
          </p:cNvSpPr>
          <p:nvPr/>
        </p:nvSpPr>
        <p:spPr bwMode="auto">
          <a:xfrm>
            <a:off x="4089862" y="3646948"/>
            <a:ext cx="3624580" cy="82994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4800" b="1" i="0" u="none" strike="noStrike" kern="1200" cap="none" spc="6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党章的条文</a:t>
            </a:r>
          </a:p>
        </p:txBody>
      </p:sp>
      <p:grpSp>
        <p:nvGrpSpPr>
          <p:cNvPr id="7" name="组合 6"/>
          <p:cNvGrpSpPr/>
          <p:nvPr/>
        </p:nvGrpSpPr>
        <p:grpSpPr>
          <a:xfrm>
            <a:off x="4089862" y="2591624"/>
            <a:ext cx="3365038" cy="758745"/>
            <a:chOff x="4737100" y="3094623"/>
            <a:chExt cx="2717800" cy="454051"/>
          </a:xfrm>
        </p:grpSpPr>
        <p:sp>
          <p:nvSpPr>
            <p:cNvPr id="44" name="圆角矩形 43"/>
            <p:cNvSpPr/>
            <p:nvPr/>
          </p:nvSpPr>
          <p:spPr>
            <a:xfrm>
              <a:off x="4737100" y="3094623"/>
              <a:ext cx="2717800" cy="45405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45" name="Rectangle 5"/>
            <p:cNvSpPr>
              <a:spLocks noChangeArrowheads="1"/>
            </p:cNvSpPr>
            <p:nvPr/>
          </p:nvSpPr>
          <p:spPr bwMode="auto">
            <a:xfrm>
              <a:off x="5234262" y="3146676"/>
              <a:ext cx="1723476" cy="34994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600" normalizeH="0" noProof="0" dirty="0">
                  <a:ln cmpd="sng">
                    <a:noFill/>
                    <a:prstDash val="solid"/>
                  </a:ln>
                  <a:solidFill>
                    <a:srgbClr val="F7F0E5"/>
                  </a:solidFill>
                  <a:effectLst/>
                  <a:uLnTx/>
                  <a:uFillTx/>
                  <a:latin typeface="Times New Roman" panose="02020603050405020304" pitchFamily="18" charset="0"/>
                  <a:ea typeface="华文中宋" panose="02010600040101010101" pitchFamily="2" charset="-122"/>
                  <a:cs typeface="+mn-cs"/>
                </a:rPr>
                <a:t>第五部分</a:t>
              </a:r>
            </a:p>
          </p:txBody>
        </p:sp>
      </p:grpSp>
      <p:grpSp>
        <p:nvGrpSpPr>
          <p:cNvPr id="43" name="组合 42"/>
          <p:cNvGrpSpPr/>
          <p:nvPr/>
        </p:nvGrpSpPr>
        <p:grpSpPr>
          <a:xfrm>
            <a:off x="4992026" y="1263637"/>
            <a:ext cx="1343424" cy="1200479"/>
            <a:chOff x="8675488" y="1248353"/>
            <a:chExt cx="1343424" cy="1200479"/>
          </a:xfrm>
        </p:grpSpPr>
        <p:sp>
          <p:nvSpPr>
            <p:cNvPr id="60" name="Freeform 29"/>
            <p:cNvSpPr/>
            <p:nvPr/>
          </p:nvSpPr>
          <p:spPr bwMode="auto">
            <a:xfrm>
              <a:off x="8675488" y="1248353"/>
              <a:ext cx="1343424" cy="120047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chemeClr val="accent1">
                    <a:lumMod val="90000"/>
                    <a:lumOff val="10000"/>
                  </a:schemeClr>
                </a:gs>
                <a:gs pos="100000">
                  <a:schemeClr val="accent1"/>
                </a:gs>
              </a:gsLst>
              <a:lin ang="5400000" scaled="1"/>
            </a:gradFill>
            <a:ln>
              <a:noFill/>
            </a:ln>
            <a:effectLst>
              <a:outerShdw blurRad="139700" dist="76200" dir="2700000" algn="t" rotWithShape="0">
                <a:schemeClr val="accent1">
                  <a:lumMod val="50000"/>
                  <a:alpha val="68000"/>
                </a:schemeClr>
              </a:outerShdw>
              <a:softEdge rad="1270000"/>
            </a:effectLst>
            <a:scene3d>
              <a:camera prst="orthographicFront"/>
              <a:lightRig rig="threePt" dir="t"/>
            </a:scene3d>
            <a:sp3d>
              <a:bevelT w="12700" h="6350"/>
            </a:sp3d>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sp>
          <p:nvSpPr>
            <p:cNvPr id="61" name="任意多边形 60"/>
            <p:cNvSpPr/>
            <p:nvPr/>
          </p:nvSpPr>
          <p:spPr bwMode="auto">
            <a:xfrm>
              <a:off x="8710504" y="1258883"/>
              <a:ext cx="1111283" cy="901422"/>
            </a:xfrm>
            <a:custGeom>
              <a:avLst/>
              <a:gdLst>
                <a:gd name="connsiteX0" fmla="*/ 90753 w 1111283"/>
                <a:gd name="connsiteY0" fmla="*/ 768352 h 901422"/>
                <a:gd name="connsiteX1" fmla="*/ 164076 w 1111283"/>
                <a:gd name="connsiteY1" fmla="*/ 833897 h 901422"/>
                <a:gd name="connsiteX2" fmla="*/ 173165 w 1111283"/>
                <a:gd name="connsiteY2" fmla="*/ 839795 h 901422"/>
                <a:gd name="connsiteX3" fmla="*/ 34911 w 1111283"/>
                <a:gd name="connsiteY3" fmla="*/ 899241 h 901422"/>
                <a:gd name="connsiteX4" fmla="*/ 30663 w 1111283"/>
                <a:gd name="connsiteY4" fmla="*/ 901422 h 901422"/>
                <a:gd name="connsiteX5" fmla="*/ 0 w 1111283"/>
                <a:gd name="connsiteY5" fmla="*/ 859103 h 901422"/>
                <a:gd name="connsiteX6" fmla="*/ 90753 w 1111283"/>
                <a:gd name="connsiteY6" fmla="*/ 768352 h 901422"/>
                <a:gd name="connsiteX7" fmla="*/ 538799 w 1111283"/>
                <a:gd name="connsiteY7" fmla="*/ 143103 h 901422"/>
                <a:gd name="connsiteX8" fmla="*/ 628122 w 1111283"/>
                <a:gd name="connsiteY8" fmla="*/ 231710 h 901422"/>
                <a:gd name="connsiteX9" fmla="*/ 485205 w 1111283"/>
                <a:gd name="connsiteY9" fmla="*/ 375338 h 901422"/>
                <a:gd name="connsiteX10" fmla="*/ 736531 w 1111283"/>
                <a:gd name="connsiteY10" fmla="*/ 627617 h 901422"/>
                <a:gd name="connsiteX11" fmla="*/ 788814 w 1111283"/>
                <a:gd name="connsiteY11" fmla="*/ 680098 h 901422"/>
                <a:gd name="connsiteX12" fmla="*/ 675107 w 1111283"/>
                <a:gd name="connsiteY12" fmla="*/ 699970 h 901422"/>
                <a:gd name="connsiteX13" fmla="*/ 550570 w 1111283"/>
                <a:gd name="connsiteY13" fmla="*/ 727960 h 901422"/>
                <a:gd name="connsiteX14" fmla="*/ 515505 w 1111283"/>
                <a:gd name="connsiteY14" fmla="*/ 692895 h 901422"/>
                <a:gd name="connsiteX15" fmla="*/ 341573 w 1111283"/>
                <a:gd name="connsiteY15" fmla="*/ 518967 h 901422"/>
                <a:gd name="connsiteX16" fmla="*/ 233670 w 1111283"/>
                <a:gd name="connsiteY16" fmla="*/ 625438 h 901422"/>
                <a:gd name="connsiteX17" fmla="*/ 72173 w 1111283"/>
                <a:gd name="connsiteY17" fmla="*/ 465374 h 901422"/>
                <a:gd name="connsiteX18" fmla="*/ 357294 w 1111283"/>
                <a:gd name="connsiteY18" fmla="*/ 180260 h 901422"/>
                <a:gd name="connsiteX19" fmla="*/ 538799 w 1111283"/>
                <a:gd name="connsiteY19" fmla="*/ 143103 h 901422"/>
                <a:gd name="connsiteX20" fmla="*/ 538799 w 1111283"/>
                <a:gd name="connsiteY20" fmla="*/ 189 h 901422"/>
                <a:gd name="connsiteX21" fmla="*/ 1111283 w 1111283"/>
                <a:gd name="connsiteY21" fmla="*/ 560903 h 901422"/>
                <a:gd name="connsiteX22" fmla="*/ 1105782 w 1111283"/>
                <a:gd name="connsiteY22" fmla="*/ 640866 h 901422"/>
                <a:gd name="connsiteX23" fmla="*/ 1050391 w 1111283"/>
                <a:gd name="connsiteY23" fmla="*/ 644213 h 901422"/>
                <a:gd name="connsiteX24" fmla="*/ 894487 w 1111283"/>
                <a:gd name="connsiteY24" fmla="*/ 663259 h 901422"/>
                <a:gd name="connsiteX25" fmla="*/ 902790 w 1111283"/>
                <a:gd name="connsiteY25" fmla="*/ 641685 h 901422"/>
                <a:gd name="connsiteX26" fmla="*/ 538799 w 1111283"/>
                <a:gd name="connsiteY26" fmla="*/ 189 h 90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1283" h="901422">
                  <a:moveTo>
                    <a:pt x="90753" y="768352"/>
                  </a:moveTo>
                  <a:cubicBezTo>
                    <a:pt x="114245" y="792737"/>
                    <a:pt x="138775" y="814565"/>
                    <a:pt x="164076" y="833897"/>
                  </a:cubicBezTo>
                  <a:lnTo>
                    <a:pt x="173165" y="839795"/>
                  </a:lnTo>
                  <a:lnTo>
                    <a:pt x="34911" y="899241"/>
                  </a:lnTo>
                  <a:lnTo>
                    <a:pt x="30663" y="901422"/>
                  </a:lnTo>
                  <a:lnTo>
                    <a:pt x="0" y="859103"/>
                  </a:lnTo>
                  <a:cubicBezTo>
                    <a:pt x="0" y="859103"/>
                    <a:pt x="0" y="859103"/>
                    <a:pt x="90753" y="768352"/>
                  </a:cubicBezTo>
                  <a:close/>
                  <a:moveTo>
                    <a:pt x="538799" y="143103"/>
                  </a:moveTo>
                  <a:cubicBezTo>
                    <a:pt x="538799" y="143103"/>
                    <a:pt x="538799" y="143103"/>
                    <a:pt x="628122" y="231710"/>
                  </a:cubicBezTo>
                  <a:cubicBezTo>
                    <a:pt x="628122" y="231710"/>
                    <a:pt x="628122" y="231710"/>
                    <a:pt x="485205" y="375338"/>
                  </a:cubicBezTo>
                  <a:cubicBezTo>
                    <a:pt x="485205" y="375338"/>
                    <a:pt x="485205" y="375338"/>
                    <a:pt x="736531" y="627617"/>
                  </a:cubicBezTo>
                  <a:lnTo>
                    <a:pt x="788814" y="680098"/>
                  </a:lnTo>
                  <a:lnTo>
                    <a:pt x="675107" y="699970"/>
                  </a:lnTo>
                  <a:lnTo>
                    <a:pt x="550570" y="727960"/>
                  </a:lnTo>
                  <a:lnTo>
                    <a:pt x="515505" y="692895"/>
                  </a:lnTo>
                  <a:cubicBezTo>
                    <a:pt x="469068" y="646459"/>
                    <a:pt x="411915" y="589308"/>
                    <a:pt x="341573" y="518967"/>
                  </a:cubicBezTo>
                  <a:cubicBezTo>
                    <a:pt x="341573" y="518967"/>
                    <a:pt x="341573" y="518967"/>
                    <a:pt x="233670" y="625438"/>
                  </a:cubicBezTo>
                  <a:cubicBezTo>
                    <a:pt x="233670" y="625438"/>
                    <a:pt x="233670" y="625438"/>
                    <a:pt x="72173" y="465374"/>
                  </a:cubicBezTo>
                  <a:cubicBezTo>
                    <a:pt x="72173" y="465374"/>
                    <a:pt x="72173" y="465374"/>
                    <a:pt x="357294" y="180260"/>
                  </a:cubicBezTo>
                  <a:cubicBezTo>
                    <a:pt x="410173" y="201698"/>
                    <a:pt x="488778" y="190979"/>
                    <a:pt x="538799" y="143103"/>
                  </a:cubicBezTo>
                  <a:close/>
                  <a:moveTo>
                    <a:pt x="538799" y="189"/>
                  </a:moveTo>
                  <a:cubicBezTo>
                    <a:pt x="812128" y="-7850"/>
                    <a:pt x="1108369" y="242562"/>
                    <a:pt x="1111283" y="560903"/>
                  </a:cubicBezTo>
                  <a:lnTo>
                    <a:pt x="1105782" y="640866"/>
                  </a:lnTo>
                  <a:lnTo>
                    <a:pt x="1050391" y="644213"/>
                  </a:lnTo>
                  <a:lnTo>
                    <a:pt x="894487" y="663259"/>
                  </a:lnTo>
                  <a:lnTo>
                    <a:pt x="902790" y="641685"/>
                  </a:lnTo>
                  <a:cubicBezTo>
                    <a:pt x="967339" y="380028"/>
                    <a:pt x="797658" y="97102"/>
                    <a:pt x="538799" y="189"/>
                  </a:cubicBezTo>
                  <a:close/>
                </a:path>
              </a:pathLst>
            </a:custGeom>
            <a:gradFill>
              <a:gsLst>
                <a:gs pos="0">
                  <a:schemeClr val="bg1">
                    <a:alpha val="50000"/>
                  </a:schemeClr>
                </a:gs>
                <a:gs pos="100000">
                  <a:schemeClr val="bg1">
                    <a:alpha val="20000"/>
                  </a:schemeClr>
                </a:gs>
              </a:gsLst>
              <a:lin ang="4800000" scaled="0"/>
            </a:gradFill>
            <a:ln>
              <a:noFill/>
            </a:ln>
          </p:spPr>
          <p:txBody>
            <a:bodyPr vert="horz" wrap="square" lIns="91440" tIns="45720" rIns="91440" bIns="45720" numCol="1" anchor="t" anchorCtr="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grpSp>
    </p:spTree>
    <p:extLst>
      <p:ext uri="{BB962C8B-B14F-4D97-AF65-F5344CB8AC3E}">
        <p14:creationId xmlns:p14="http://schemas.microsoft.com/office/powerpoint/2010/main" val="75374943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685796" y="93419"/>
            <a:ext cx="2428870"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党章的条文</a:t>
            </a:r>
          </a:p>
        </p:txBody>
      </p:sp>
      <p:sp>
        <p:nvSpPr>
          <p:cNvPr id="28" name="任意多边形 27"/>
          <p:cNvSpPr/>
          <p:nvPr/>
        </p:nvSpPr>
        <p:spPr>
          <a:xfrm>
            <a:off x="335280" y="2719070"/>
            <a:ext cx="5904230" cy="0"/>
          </a:xfrm>
          <a:custGeom>
            <a:avLst/>
            <a:gdLst>
              <a:gd name="connsiteX0" fmla="*/ 0 w 5435600"/>
              <a:gd name="connsiteY0" fmla="*/ 0 h 0"/>
              <a:gd name="connsiteX1" fmla="*/ 5435600 w 5435600"/>
              <a:gd name="connsiteY1" fmla="*/ 0 h 0"/>
            </a:gdLst>
            <a:ahLst/>
            <a:cxnLst>
              <a:cxn ang="0">
                <a:pos x="connsiteX0" y="connsiteY0"/>
              </a:cxn>
              <a:cxn ang="0">
                <a:pos x="connsiteX1" y="connsiteY1"/>
              </a:cxn>
            </a:cxnLst>
            <a:rect l="l" t="t" r="r" b="b"/>
            <a:pathLst>
              <a:path w="5435600">
                <a:moveTo>
                  <a:pt x="0" y="0"/>
                </a:moveTo>
                <a:lnTo>
                  <a:pt x="5435600"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w="76200">
                <a:solidFill>
                  <a:prstClr val="black"/>
                </a:solid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nvGrpSpPr>
          <p:cNvPr id="34" name="组合 33"/>
          <p:cNvGrpSpPr/>
          <p:nvPr/>
        </p:nvGrpSpPr>
        <p:grpSpPr>
          <a:xfrm>
            <a:off x="379730" y="1591310"/>
            <a:ext cx="4978400" cy="1108075"/>
            <a:chOff x="1036387" y="1571353"/>
            <a:chExt cx="4978259" cy="1108137"/>
          </a:xfrm>
        </p:grpSpPr>
        <p:sp>
          <p:nvSpPr>
            <p:cNvPr id="40" name="TextBox 19"/>
            <p:cNvSpPr txBox="1"/>
            <p:nvPr/>
          </p:nvSpPr>
          <p:spPr>
            <a:xfrm>
              <a:off x="1974317" y="2365200"/>
              <a:ext cx="2369083" cy="286232"/>
            </a:xfrm>
            <a:prstGeom prst="rect">
              <a:avLst/>
            </a:prstGeom>
            <a:noFill/>
            <a:effectLst/>
          </p:spPr>
          <p:txBody>
            <a:bodyPr wrap="square" rtlCol="0">
              <a:spAutoFit/>
            </a:bodyPr>
            <a:lstStyle/>
            <a:p>
              <a:pPr marL="0" marR="0" lvl="0" indent="0" algn="dist" defTabSz="914400" rtl="0" eaLnBrk="1" fontAlgn="auto" latinLnBrk="0" hangingPunct="1">
                <a:lnSpc>
                  <a:spcPct val="120000"/>
                </a:lnSpc>
                <a:spcBef>
                  <a:spcPts val="0"/>
                </a:spcBef>
                <a:spcAft>
                  <a:spcPts val="0"/>
                </a:spcAft>
                <a:buClrTx/>
                <a:buSzTx/>
                <a:buFontTx/>
                <a:buNone/>
                <a:tabLst/>
                <a:defRPr/>
              </a:pPr>
              <a:r>
                <a:rPr kumimoji="0" lang="en-US" altLang="zh-CN"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COMMUNIST PARTY OF CHINA</a:t>
              </a:r>
              <a:endParaRPr kumimoji="0" lang="zh-CN" altLang="en-US" sz="105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sp>
          <p:nvSpPr>
            <p:cNvPr id="41" name="TextBox 20"/>
            <p:cNvSpPr txBox="1"/>
            <p:nvPr/>
          </p:nvSpPr>
          <p:spPr>
            <a:xfrm>
              <a:off x="1864128" y="1741668"/>
              <a:ext cx="2551053" cy="711926"/>
            </a:xfrm>
            <a:prstGeom prst="rect">
              <a:avLst/>
            </a:prstGeom>
            <a:noFill/>
            <a:effectLst/>
          </p:spPr>
          <p:txBody>
            <a:bodyPr wrap="square"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中国共产党</a:t>
              </a:r>
              <a:endParaRPr kumimoji="0" lang="en-US" altLang="zh-CN" sz="36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grpSp>
          <p:nvGrpSpPr>
            <p:cNvPr id="42" name="组合 41"/>
            <p:cNvGrpSpPr/>
            <p:nvPr/>
          </p:nvGrpSpPr>
          <p:grpSpPr>
            <a:xfrm>
              <a:off x="4480711" y="1774627"/>
              <a:ext cx="734747" cy="904863"/>
              <a:chOff x="7205985" y="2344820"/>
              <a:chExt cx="1567204" cy="1930058"/>
            </a:xfrm>
          </p:grpSpPr>
          <p:grpSp>
            <p:nvGrpSpPr>
              <p:cNvPr id="52" name="组合 51"/>
              <p:cNvGrpSpPr/>
              <p:nvPr/>
            </p:nvGrpSpPr>
            <p:grpSpPr>
              <a:xfrm>
                <a:off x="7205985" y="2491783"/>
                <a:ext cx="1567204" cy="1567202"/>
                <a:chOff x="4098675" y="1936897"/>
                <a:chExt cx="1175403" cy="1175401"/>
              </a:xfrm>
              <a:effectLst/>
            </p:grpSpPr>
            <p:sp>
              <p:nvSpPr>
                <p:cNvPr id="54" name="矩形 53"/>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55" name="直接连接符 54"/>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53" name="TextBox 14"/>
              <p:cNvSpPr txBox="1"/>
              <p:nvPr/>
            </p:nvSpPr>
            <p:spPr>
              <a:xfrm>
                <a:off x="7248451" y="2344820"/>
                <a:ext cx="1482273" cy="1930058"/>
              </a:xfrm>
              <a:prstGeom prst="rect">
                <a:avLst/>
              </a:prstGeom>
              <a:noFill/>
              <a:ln>
                <a:noFill/>
              </a:ln>
              <a:effectLst/>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mn-lt"/>
                  </a:rPr>
                  <a:t>章</a:t>
                </a:r>
              </a:p>
            </p:txBody>
          </p:sp>
        </p:grpSp>
        <p:grpSp>
          <p:nvGrpSpPr>
            <p:cNvPr id="43" name="组合 42"/>
            <p:cNvGrpSpPr/>
            <p:nvPr/>
          </p:nvGrpSpPr>
          <p:grpSpPr>
            <a:xfrm>
              <a:off x="5279899" y="1774627"/>
              <a:ext cx="734747" cy="904863"/>
              <a:chOff x="8910643" y="2344820"/>
              <a:chExt cx="1567204" cy="1930058"/>
            </a:xfrm>
          </p:grpSpPr>
          <p:grpSp>
            <p:nvGrpSpPr>
              <p:cNvPr id="47" name="组合 46"/>
              <p:cNvGrpSpPr/>
              <p:nvPr/>
            </p:nvGrpSpPr>
            <p:grpSpPr>
              <a:xfrm>
                <a:off x="8910643" y="2491783"/>
                <a:ext cx="1567204" cy="1567202"/>
                <a:chOff x="4098675" y="1936897"/>
                <a:chExt cx="1175403" cy="1175401"/>
              </a:xfrm>
              <a:effectLst/>
            </p:grpSpPr>
            <p:sp>
              <p:nvSpPr>
                <p:cNvPr id="49" name="矩形 48"/>
                <p:cNvSpPr/>
                <p:nvPr/>
              </p:nvSpPr>
              <p:spPr>
                <a:xfrm>
                  <a:off x="4098675" y="1936897"/>
                  <a:ext cx="1175403" cy="117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44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sym typeface="+mn-lt"/>
                  </a:endParaRPr>
                </a:p>
              </p:txBody>
            </p:sp>
            <p:cxnSp>
              <p:nvCxnSpPr>
                <p:cNvPr id="50" name="直接连接符 49"/>
                <p:cNvCxnSpPr/>
                <p:nvPr/>
              </p:nvCxnSpPr>
              <p:spPr>
                <a:xfrm>
                  <a:off x="4098675" y="2524598"/>
                  <a:ext cx="117540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a:off x="4098676" y="2524598"/>
                  <a:ext cx="1175401"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sp>
            <p:nvSpPr>
              <p:cNvPr id="48" name="TextBox 14"/>
              <p:cNvSpPr txBox="1"/>
              <p:nvPr/>
            </p:nvSpPr>
            <p:spPr>
              <a:xfrm>
                <a:off x="8953109" y="2344820"/>
                <a:ext cx="1482273" cy="1930058"/>
              </a:xfrm>
              <a:prstGeom prst="rect">
                <a:avLst/>
              </a:prstGeom>
              <a:noFill/>
              <a:ln>
                <a:noFill/>
              </a:ln>
              <a:effectLst/>
            </p:spPr>
            <p:txBody>
              <a:bodyPr wrap="square" rtlCol="0">
                <a:spAutoFit/>
              </a:bodyPr>
              <a:lstStyle>
                <a:defPPr>
                  <a:defRPr lang="zh-CN"/>
                </a:defPPr>
                <a:lvl1pPr algn="ctr">
                  <a:lnSpc>
                    <a:spcPct val="120000"/>
                  </a:lnSpc>
                  <a:defRPr sz="9600">
                    <a:ln>
                      <a:solidFill>
                        <a:schemeClr val="accent1"/>
                      </a:solidFill>
                    </a:ln>
                    <a:solidFill>
                      <a:schemeClr val="accent1"/>
                    </a:solidFill>
                    <a:effectLst>
                      <a:innerShdw blurRad="38100" dist="25400" dir="13500000">
                        <a:prstClr val="black">
                          <a:alpha val="40000"/>
                        </a:prstClr>
                      </a:innerShdw>
                    </a:effectLst>
                    <a:latin typeface="方正兰亭粗黑_GBK" panose="02000000000000000000" pitchFamily="2" charset="-122"/>
                    <a:ea typeface="方正兰亭粗黑_GBK" panose="02000000000000000000" pitchFamily="2" charset="-122"/>
                    <a:cs typeface="+mn-ea"/>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4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sym typeface="+mn-lt"/>
                  </a:rPr>
                  <a:t>程</a:t>
                </a:r>
              </a:p>
            </p:txBody>
          </p:sp>
        </p:grpSp>
        <p:sp>
          <p:nvSpPr>
            <p:cNvPr id="46" name="任意多边形 45"/>
            <p:cNvSpPr/>
            <p:nvPr/>
          </p:nvSpPr>
          <p:spPr bwMode="auto">
            <a:xfrm>
              <a:off x="1036387" y="1571353"/>
              <a:ext cx="911682" cy="739515"/>
            </a:xfrm>
            <a:custGeom>
              <a:avLst/>
              <a:gdLst>
                <a:gd name="connsiteX0" fmla="*/ 90753 w 1111283"/>
                <a:gd name="connsiteY0" fmla="*/ 768352 h 901422"/>
                <a:gd name="connsiteX1" fmla="*/ 164076 w 1111283"/>
                <a:gd name="connsiteY1" fmla="*/ 833897 h 901422"/>
                <a:gd name="connsiteX2" fmla="*/ 173165 w 1111283"/>
                <a:gd name="connsiteY2" fmla="*/ 839795 h 901422"/>
                <a:gd name="connsiteX3" fmla="*/ 34911 w 1111283"/>
                <a:gd name="connsiteY3" fmla="*/ 899241 h 901422"/>
                <a:gd name="connsiteX4" fmla="*/ 30663 w 1111283"/>
                <a:gd name="connsiteY4" fmla="*/ 901422 h 901422"/>
                <a:gd name="connsiteX5" fmla="*/ 0 w 1111283"/>
                <a:gd name="connsiteY5" fmla="*/ 859103 h 901422"/>
                <a:gd name="connsiteX6" fmla="*/ 90753 w 1111283"/>
                <a:gd name="connsiteY6" fmla="*/ 768352 h 901422"/>
                <a:gd name="connsiteX7" fmla="*/ 538799 w 1111283"/>
                <a:gd name="connsiteY7" fmla="*/ 143103 h 901422"/>
                <a:gd name="connsiteX8" fmla="*/ 628122 w 1111283"/>
                <a:gd name="connsiteY8" fmla="*/ 231710 h 901422"/>
                <a:gd name="connsiteX9" fmla="*/ 485205 w 1111283"/>
                <a:gd name="connsiteY9" fmla="*/ 375338 h 901422"/>
                <a:gd name="connsiteX10" fmla="*/ 736531 w 1111283"/>
                <a:gd name="connsiteY10" fmla="*/ 627617 h 901422"/>
                <a:gd name="connsiteX11" fmla="*/ 788814 w 1111283"/>
                <a:gd name="connsiteY11" fmla="*/ 680098 h 901422"/>
                <a:gd name="connsiteX12" fmla="*/ 675107 w 1111283"/>
                <a:gd name="connsiteY12" fmla="*/ 699970 h 901422"/>
                <a:gd name="connsiteX13" fmla="*/ 550570 w 1111283"/>
                <a:gd name="connsiteY13" fmla="*/ 727960 h 901422"/>
                <a:gd name="connsiteX14" fmla="*/ 515505 w 1111283"/>
                <a:gd name="connsiteY14" fmla="*/ 692895 h 901422"/>
                <a:gd name="connsiteX15" fmla="*/ 341573 w 1111283"/>
                <a:gd name="connsiteY15" fmla="*/ 518967 h 901422"/>
                <a:gd name="connsiteX16" fmla="*/ 233670 w 1111283"/>
                <a:gd name="connsiteY16" fmla="*/ 625438 h 901422"/>
                <a:gd name="connsiteX17" fmla="*/ 72173 w 1111283"/>
                <a:gd name="connsiteY17" fmla="*/ 465374 h 901422"/>
                <a:gd name="connsiteX18" fmla="*/ 357294 w 1111283"/>
                <a:gd name="connsiteY18" fmla="*/ 180260 h 901422"/>
                <a:gd name="connsiteX19" fmla="*/ 538799 w 1111283"/>
                <a:gd name="connsiteY19" fmla="*/ 143103 h 901422"/>
                <a:gd name="connsiteX20" fmla="*/ 538799 w 1111283"/>
                <a:gd name="connsiteY20" fmla="*/ 189 h 901422"/>
                <a:gd name="connsiteX21" fmla="*/ 1111283 w 1111283"/>
                <a:gd name="connsiteY21" fmla="*/ 560903 h 901422"/>
                <a:gd name="connsiteX22" fmla="*/ 1105782 w 1111283"/>
                <a:gd name="connsiteY22" fmla="*/ 640866 h 901422"/>
                <a:gd name="connsiteX23" fmla="*/ 1050391 w 1111283"/>
                <a:gd name="connsiteY23" fmla="*/ 644213 h 901422"/>
                <a:gd name="connsiteX24" fmla="*/ 894487 w 1111283"/>
                <a:gd name="connsiteY24" fmla="*/ 663259 h 901422"/>
                <a:gd name="connsiteX25" fmla="*/ 902790 w 1111283"/>
                <a:gd name="connsiteY25" fmla="*/ 641685 h 901422"/>
                <a:gd name="connsiteX26" fmla="*/ 538799 w 1111283"/>
                <a:gd name="connsiteY26" fmla="*/ 189 h 90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1283" h="901422">
                  <a:moveTo>
                    <a:pt x="90753" y="768352"/>
                  </a:moveTo>
                  <a:cubicBezTo>
                    <a:pt x="114245" y="792737"/>
                    <a:pt x="138775" y="814565"/>
                    <a:pt x="164076" y="833897"/>
                  </a:cubicBezTo>
                  <a:lnTo>
                    <a:pt x="173165" y="839795"/>
                  </a:lnTo>
                  <a:lnTo>
                    <a:pt x="34911" y="899241"/>
                  </a:lnTo>
                  <a:lnTo>
                    <a:pt x="30663" y="901422"/>
                  </a:lnTo>
                  <a:lnTo>
                    <a:pt x="0" y="859103"/>
                  </a:lnTo>
                  <a:cubicBezTo>
                    <a:pt x="0" y="859103"/>
                    <a:pt x="0" y="859103"/>
                    <a:pt x="90753" y="768352"/>
                  </a:cubicBezTo>
                  <a:close/>
                  <a:moveTo>
                    <a:pt x="538799" y="143103"/>
                  </a:moveTo>
                  <a:cubicBezTo>
                    <a:pt x="538799" y="143103"/>
                    <a:pt x="538799" y="143103"/>
                    <a:pt x="628122" y="231710"/>
                  </a:cubicBezTo>
                  <a:cubicBezTo>
                    <a:pt x="628122" y="231710"/>
                    <a:pt x="628122" y="231710"/>
                    <a:pt x="485205" y="375338"/>
                  </a:cubicBezTo>
                  <a:cubicBezTo>
                    <a:pt x="485205" y="375338"/>
                    <a:pt x="485205" y="375338"/>
                    <a:pt x="736531" y="627617"/>
                  </a:cubicBezTo>
                  <a:lnTo>
                    <a:pt x="788814" y="680098"/>
                  </a:lnTo>
                  <a:lnTo>
                    <a:pt x="675107" y="699970"/>
                  </a:lnTo>
                  <a:lnTo>
                    <a:pt x="550570" y="727960"/>
                  </a:lnTo>
                  <a:lnTo>
                    <a:pt x="515505" y="692895"/>
                  </a:lnTo>
                  <a:cubicBezTo>
                    <a:pt x="469068" y="646459"/>
                    <a:pt x="411915" y="589308"/>
                    <a:pt x="341573" y="518967"/>
                  </a:cubicBezTo>
                  <a:cubicBezTo>
                    <a:pt x="341573" y="518967"/>
                    <a:pt x="341573" y="518967"/>
                    <a:pt x="233670" y="625438"/>
                  </a:cubicBezTo>
                  <a:cubicBezTo>
                    <a:pt x="233670" y="625438"/>
                    <a:pt x="233670" y="625438"/>
                    <a:pt x="72173" y="465374"/>
                  </a:cubicBezTo>
                  <a:cubicBezTo>
                    <a:pt x="72173" y="465374"/>
                    <a:pt x="72173" y="465374"/>
                    <a:pt x="357294" y="180260"/>
                  </a:cubicBezTo>
                  <a:cubicBezTo>
                    <a:pt x="410173" y="201698"/>
                    <a:pt x="488778" y="190979"/>
                    <a:pt x="538799" y="143103"/>
                  </a:cubicBezTo>
                  <a:close/>
                  <a:moveTo>
                    <a:pt x="538799" y="189"/>
                  </a:moveTo>
                  <a:cubicBezTo>
                    <a:pt x="812128" y="-7850"/>
                    <a:pt x="1108369" y="242562"/>
                    <a:pt x="1111283" y="560903"/>
                  </a:cubicBezTo>
                  <a:lnTo>
                    <a:pt x="1105782" y="640866"/>
                  </a:lnTo>
                  <a:lnTo>
                    <a:pt x="1050391" y="644213"/>
                  </a:lnTo>
                  <a:lnTo>
                    <a:pt x="894487" y="663259"/>
                  </a:lnTo>
                  <a:lnTo>
                    <a:pt x="902790" y="641685"/>
                  </a:lnTo>
                  <a:cubicBezTo>
                    <a:pt x="967339" y="380028"/>
                    <a:pt x="797658" y="97102"/>
                    <a:pt x="538799" y="189"/>
                  </a:cubicBezTo>
                  <a:close/>
                </a:path>
              </a:pathLst>
            </a:custGeom>
            <a:gradFill>
              <a:gsLst>
                <a:gs pos="0">
                  <a:schemeClr val="bg1">
                    <a:alpha val="50000"/>
                  </a:schemeClr>
                </a:gs>
                <a:gs pos="100000">
                  <a:schemeClr val="bg1">
                    <a:alpha val="20000"/>
                  </a:schemeClr>
                </a:gs>
              </a:gsLst>
              <a:lin ang="4800000" scaled="0"/>
            </a:gradFill>
            <a:ln>
              <a:noFill/>
            </a:ln>
          </p:spPr>
          <p:txBody>
            <a:bodyPr vert="horz" wrap="square" lIns="91440" tIns="45720" rIns="91440" bIns="45720" numCol="1" anchor="t" anchorCtr="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grpSp>
      <p:sp>
        <p:nvSpPr>
          <p:cNvPr id="58" name="矩形 57"/>
          <p:cNvSpPr/>
          <p:nvPr/>
        </p:nvSpPr>
        <p:spPr>
          <a:xfrm>
            <a:off x="795022" y="3960528"/>
            <a:ext cx="5416072" cy="1212640"/>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党章条文</a:t>
            </a:r>
            <a:r>
              <a:rPr kumimoji="0" lang="en-US" altLang="zh-CN"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部分共十一章五十五条，是每个党员、党的干部和各级党的组织必须严格遵守的行为规范。概括起来，包括以下五个方面的内容。</a:t>
            </a:r>
          </a:p>
        </p:txBody>
      </p:sp>
      <p:grpSp>
        <p:nvGrpSpPr>
          <p:cNvPr id="2" name="组合 1"/>
          <p:cNvGrpSpPr/>
          <p:nvPr/>
        </p:nvGrpSpPr>
        <p:grpSpPr>
          <a:xfrm>
            <a:off x="1979773" y="3056781"/>
            <a:ext cx="3046570" cy="830997"/>
            <a:chOff x="1118366" y="3029017"/>
            <a:chExt cx="3046570" cy="830997"/>
          </a:xfrm>
        </p:grpSpPr>
        <p:sp>
          <p:nvSpPr>
            <p:cNvPr id="57" name="矩形 56"/>
            <p:cNvSpPr/>
            <p:nvPr/>
          </p:nvSpPr>
          <p:spPr>
            <a:xfrm>
              <a:off x="1118366" y="3029017"/>
              <a:ext cx="1886092"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共十一章</a:t>
              </a:r>
              <a:endParaRPr kumimoji="0" lang="en-US" altLang="zh-CN"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五十五条</a:t>
              </a:r>
            </a:p>
          </p:txBody>
        </p:sp>
        <p:sp>
          <p:nvSpPr>
            <p:cNvPr id="97" name="矩形 96"/>
            <p:cNvSpPr/>
            <p:nvPr/>
          </p:nvSpPr>
          <p:spPr>
            <a:xfrm>
              <a:off x="2672072" y="3090572"/>
              <a:ext cx="1492864"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条文</a:t>
              </a:r>
            </a:p>
          </p:txBody>
        </p:sp>
      </p:grpSp>
      <p:grpSp>
        <p:nvGrpSpPr>
          <p:cNvPr id="98" name="组合 97"/>
          <p:cNvGrpSpPr/>
          <p:nvPr/>
        </p:nvGrpSpPr>
        <p:grpSpPr>
          <a:xfrm>
            <a:off x="6558568" y="1447549"/>
            <a:ext cx="5334238" cy="1025952"/>
            <a:chOff x="7475870" y="2691332"/>
            <a:chExt cx="4933618" cy="570280"/>
          </a:xfrm>
        </p:grpSpPr>
        <p:grpSp>
          <p:nvGrpSpPr>
            <p:cNvPr id="99" name="组合 98"/>
            <p:cNvGrpSpPr/>
            <p:nvPr/>
          </p:nvGrpSpPr>
          <p:grpSpPr>
            <a:xfrm>
              <a:off x="7475870" y="2691332"/>
              <a:ext cx="812031" cy="567847"/>
              <a:chOff x="7374270" y="2691332"/>
              <a:chExt cx="812031" cy="567847"/>
            </a:xfrm>
          </p:grpSpPr>
          <p:sp>
            <p:nvSpPr>
              <p:cNvPr id="102" name="矩形 101"/>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03" name="矩形 102"/>
              <p:cNvSpPr/>
              <p:nvPr/>
            </p:nvSpPr>
            <p:spPr>
              <a:xfrm>
                <a:off x="7374270" y="2780105"/>
                <a:ext cx="799188" cy="291583"/>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01</a:t>
                </a:r>
                <a:endPar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00" name="矩形 99"/>
            <p:cNvSpPr/>
            <p:nvPr/>
          </p:nvSpPr>
          <p:spPr>
            <a:xfrm>
              <a:off x="9216638" y="2810368"/>
              <a:ext cx="2080401" cy="251878"/>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党员和党的干部</a:t>
              </a:r>
            </a:p>
          </p:txBody>
        </p:sp>
        <p:sp>
          <p:nvSpPr>
            <p:cNvPr id="101" name="矩形 100"/>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10" name="组合 109"/>
          <p:cNvGrpSpPr/>
          <p:nvPr/>
        </p:nvGrpSpPr>
        <p:grpSpPr>
          <a:xfrm>
            <a:off x="6544683" y="2283056"/>
            <a:ext cx="5348123" cy="1025952"/>
            <a:chOff x="7463028" y="2691332"/>
            <a:chExt cx="4946460" cy="570280"/>
          </a:xfrm>
        </p:grpSpPr>
        <p:grpSp>
          <p:nvGrpSpPr>
            <p:cNvPr id="111" name="组合 110"/>
            <p:cNvGrpSpPr/>
            <p:nvPr/>
          </p:nvGrpSpPr>
          <p:grpSpPr>
            <a:xfrm>
              <a:off x="7463028" y="2691332"/>
              <a:ext cx="824873" cy="567847"/>
              <a:chOff x="7361428" y="2691332"/>
              <a:chExt cx="824873" cy="567847"/>
            </a:xfrm>
          </p:grpSpPr>
          <p:sp>
            <p:nvSpPr>
              <p:cNvPr id="114" name="矩形 113"/>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15" name="矩形 114"/>
              <p:cNvSpPr/>
              <p:nvPr/>
            </p:nvSpPr>
            <p:spPr>
              <a:xfrm>
                <a:off x="7361428" y="2807801"/>
                <a:ext cx="799188" cy="318207"/>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02</a:t>
                </a:r>
                <a:endPar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12" name="矩形 111"/>
            <p:cNvSpPr/>
            <p:nvPr/>
          </p:nvSpPr>
          <p:spPr>
            <a:xfrm>
              <a:off x="9353039" y="2810369"/>
              <a:ext cx="1807600" cy="251878"/>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党的组织制度</a:t>
              </a:r>
            </a:p>
          </p:txBody>
        </p:sp>
        <p:sp>
          <p:nvSpPr>
            <p:cNvPr id="113" name="矩形 112"/>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16" name="组合 115"/>
          <p:cNvGrpSpPr/>
          <p:nvPr/>
        </p:nvGrpSpPr>
        <p:grpSpPr>
          <a:xfrm>
            <a:off x="6569573" y="3118563"/>
            <a:ext cx="5323234" cy="1025952"/>
            <a:chOff x="7486048" y="2691332"/>
            <a:chExt cx="4923440" cy="570280"/>
          </a:xfrm>
        </p:grpSpPr>
        <p:grpSp>
          <p:nvGrpSpPr>
            <p:cNvPr id="117" name="组合 116"/>
            <p:cNvGrpSpPr/>
            <p:nvPr/>
          </p:nvGrpSpPr>
          <p:grpSpPr>
            <a:xfrm>
              <a:off x="7486048" y="2691332"/>
              <a:ext cx="801853" cy="567847"/>
              <a:chOff x="7384448" y="2691332"/>
              <a:chExt cx="801853" cy="567847"/>
            </a:xfrm>
          </p:grpSpPr>
          <p:sp>
            <p:nvSpPr>
              <p:cNvPr id="120" name="矩形 119"/>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21" name="矩形 120"/>
              <p:cNvSpPr/>
              <p:nvPr/>
            </p:nvSpPr>
            <p:spPr>
              <a:xfrm>
                <a:off x="7384448" y="2822128"/>
                <a:ext cx="799188" cy="273727"/>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03</a:t>
                </a:r>
                <a:endParaRPr kumimoji="0" lang="zh-CN" altLang="en-US" sz="20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18" name="矩形 117"/>
            <p:cNvSpPr/>
            <p:nvPr/>
          </p:nvSpPr>
          <p:spPr>
            <a:xfrm>
              <a:off x="9353038" y="2831327"/>
              <a:ext cx="1807600" cy="273727"/>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党的组织体系</a:t>
              </a:r>
            </a:p>
          </p:txBody>
        </p:sp>
        <p:sp>
          <p:nvSpPr>
            <p:cNvPr id="119" name="矩形 118"/>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22" name="组合 121"/>
          <p:cNvGrpSpPr/>
          <p:nvPr/>
        </p:nvGrpSpPr>
        <p:grpSpPr>
          <a:xfrm>
            <a:off x="6558568" y="3954069"/>
            <a:ext cx="5334238" cy="1025952"/>
            <a:chOff x="7475870" y="2691332"/>
            <a:chExt cx="4933618" cy="570280"/>
          </a:xfrm>
        </p:grpSpPr>
        <p:grpSp>
          <p:nvGrpSpPr>
            <p:cNvPr id="123" name="组合 122"/>
            <p:cNvGrpSpPr/>
            <p:nvPr/>
          </p:nvGrpSpPr>
          <p:grpSpPr>
            <a:xfrm>
              <a:off x="7475870" y="2691332"/>
              <a:ext cx="812031" cy="567847"/>
              <a:chOff x="7374270" y="2691332"/>
              <a:chExt cx="812031" cy="567847"/>
            </a:xfrm>
          </p:grpSpPr>
          <p:sp>
            <p:nvSpPr>
              <p:cNvPr id="126" name="矩形 125"/>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27" name="矩形 126"/>
              <p:cNvSpPr/>
              <p:nvPr/>
            </p:nvSpPr>
            <p:spPr>
              <a:xfrm>
                <a:off x="7374270" y="2854498"/>
                <a:ext cx="799188" cy="318207"/>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04</a:t>
                </a:r>
                <a:endPar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24" name="矩形 123"/>
            <p:cNvSpPr/>
            <p:nvPr/>
          </p:nvSpPr>
          <p:spPr>
            <a:xfrm>
              <a:off x="8981666" y="2827990"/>
              <a:ext cx="2780194" cy="251878"/>
            </a:xfrm>
            <a:prstGeom prst="rect">
              <a:avLst/>
            </a:prstGeom>
            <a:noFill/>
            <a:ln>
              <a:noFill/>
            </a:ln>
          </p:spPr>
          <p:txBody>
            <a:bodyPr wrap="non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党的纪律和纪律检查机关</a:t>
              </a:r>
            </a:p>
          </p:txBody>
        </p:sp>
        <p:sp>
          <p:nvSpPr>
            <p:cNvPr id="125" name="矩形 124"/>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grpSp>
        <p:nvGrpSpPr>
          <p:cNvPr id="128" name="组合 127"/>
          <p:cNvGrpSpPr/>
          <p:nvPr/>
        </p:nvGrpSpPr>
        <p:grpSpPr>
          <a:xfrm>
            <a:off x="6569574" y="4789577"/>
            <a:ext cx="5373119" cy="1025952"/>
            <a:chOff x="7486048" y="2691332"/>
            <a:chExt cx="4969578" cy="570280"/>
          </a:xfrm>
        </p:grpSpPr>
        <p:grpSp>
          <p:nvGrpSpPr>
            <p:cNvPr id="129" name="组合 128"/>
            <p:cNvGrpSpPr/>
            <p:nvPr/>
          </p:nvGrpSpPr>
          <p:grpSpPr>
            <a:xfrm>
              <a:off x="7486048" y="2691332"/>
              <a:ext cx="801853" cy="567847"/>
              <a:chOff x="7384448" y="2691332"/>
              <a:chExt cx="801853" cy="567847"/>
            </a:xfrm>
          </p:grpSpPr>
          <p:sp>
            <p:nvSpPr>
              <p:cNvPr id="132" name="矩形 131"/>
              <p:cNvSpPr/>
              <p:nvPr/>
            </p:nvSpPr>
            <p:spPr>
              <a:xfrm>
                <a:off x="7387896" y="2691332"/>
                <a:ext cx="798405" cy="56784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sp>
            <p:nvSpPr>
              <p:cNvPr id="133" name="矩形 132"/>
              <p:cNvSpPr/>
              <p:nvPr/>
            </p:nvSpPr>
            <p:spPr>
              <a:xfrm>
                <a:off x="7384448" y="2874222"/>
                <a:ext cx="799188" cy="318207"/>
              </a:xfrm>
              <a:prstGeom prst="rect">
                <a:avLst/>
              </a:prstGeom>
              <a:noFill/>
              <a:ln>
                <a:no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05</a:t>
                </a:r>
                <a:endParaRPr kumimoji="0" lang="zh-CN" altLang="en-US" sz="24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p:txBody>
          </p:sp>
        </p:grpSp>
        <p:sp>
          <p:nvSpPr>
            <p:cNvPr id="130" name="矩形 129"/>
            <p:cNvSpPr/>
            <p:nvPr/>
          </p:nvSpPr>
          <p:spPr>
            <a:xfrm>
              <a:off x="8415210" y="2864764"/>
              <a:ext cx="4040416" cy="273727"/>
            </a:xfrm>
            <a:prstGeom prst="rect">
              <a:avLst/>
            </a:prstGeom>
            <a:noFill/>
            <a:ln>
              <a:noFill/>
            </a:ln>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党和共产主义青年团的关系党旗党徽</a:t>
              </a:r>
            </a:p>
          </p:txBody>
        </p:sp>
        <p:sp>
          <p:nvSpPr>
            <p:cNvPr id="131" name="矩形 130"/>
            <p:cNvSpPr/>
            <p:nvPr/>
          </p:nvSpPr>
          <p:spPr>
            <a:xfrm>
              <a:off x="8334039" y="2693765"/>
              <a:ext cx="4075449" cy="56784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endParaRPr>
            </a:p>
          </p:txBody>
        </p:sp>
      </p:grpSp>
      <p:sp>
        <p:nvSpPr>
          <p:cNvPr id="3" name="文本框 2"/>
          <p:cNvSpPr txBox="1"/>
          <p:nvPr userDrawn="1"/>
        </p:nvSpPr>
        <p:spPr>
          <a:xfrm>
            <a:off x="11140440" y="6761480"/>
            <a:ext cx="969645" cy="7620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工图网</a:t>
            </a:r>
            <a:r>
              <a:rPr kumimoji="0" lang="en-US" altLang="zh-CN" sz="300" b="0"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cs"/>
              </a:rPr>
              <a:t> www.900ppt.com</a:t>
            </a:r>
          </a:p>
        </p:txBody>
      </p:sp>
    </p:spTree>
    <p:extLst>
      <p:ext uri="{BB962C8B-B14F-4D97-AF65-F5344CB8AC3E}">
        <p14:creationId xmlns:p14="http://schemas.microsoft.com/office/powerpoint/2010/main" val="4214283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Effect transition="in" filter="fade">
                                      <p:cBhvr>
                                        <p:cTn id="13" dur="750"/>
                                        <p:tgtEl>
                                          <p:spTgt spid="2"/>
                                        </p:tgtEl>
                                      </p:cBhvr>
                                    </p:animEffect>
                                  </p:childTnLst>
                                </p:cTn>
                              </p:par>
                            </p:childTnLst>
                          </p:cTn>
                        </p:par>
                        <p:par>
                          <p:cTn id="14" fill="hold">
                            <p:stCondLst>
                              <p:cond delay="2000"/>
                            </p:stCondLst>
                            <p:childTnLst>
                              <p:par>
                                <p:cTn id="15" presetID="22" presetClass="entr" presetSubtype="1"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ipe(up)">
                                      <p:cBhvr>
                                        <p:cTn id="17" dur="500"/>
                                        <p:tgtEl>
                                          <p:spTgt spid="58"/>
                                        </p:tgtEl>
                                      </p:cBhvr>
                                    </p:animEffect>
                                  </p:childTnLst>
                                </p:cTn>
                              </p:par>
                            </p:childTnLst>
                          </p:cTn>
                        </p:par>
                        <p:par>
                          <p:cTn id="18" fill="hold">
                            <p:stCondLst>
                              <p:cond delay="2500"/>
                            </p:stCondLst>
                            <p:childTnLst>
                              <p:par>
                                <p:cTn id="19" presetID="2" presetClass="entr" presetSubtype="2" fill="hold" nodeType="afterEffect">
                                  <p:stCondLst>
                                    <p:cond delay="0"/>
                                  </p:stCondLst>
                                  <p:childTnLst>
                                    <p:set>
                                      <p:cBhvr>
                                        <p:cTn id="20" dur="1" fill="hold">
                                          <p:stCondLst>
                                            <p:cond delay="0"/>
                                          </p:stCondLst>
                                        </p:cTn>
                                        <p:tgtEl>
                                          <p:spTgt spid="98"/>
                                        </p:tgtEl>
                                        <p:attrNameLst>
                                          <p:attrName>style.visibility</p:attrName>
                                        </p:attrNameLst>
                                      </p:cBhvr>
                                      <p:to>
                                        <p:strVal val="visible"/>
                                      </p:to>
                                    </p:set>
                                    <p:anim calcmode="lin" valueType="num">
                                      <p:cBhvr additive="base">
                                        <p:cTn id="21" dur="750" fill="hold"/>
                                        <p:tgtEl>
                                          <p:spTgt spid="98"/>
                                        </p:tgtEl>
                                        <p:attrNameLst>
                                          <p:attrName>ppt_x</p:attrName>
                                        </p:attrNameLst>
                                      </p:cBhvr>
                                      <p:tavLst>
                                        <p:tav tm="0">
                                          <p:val>
                                            <p:strVal val="1+#ppt_w/2"/>
                                          </p:val>
                                        </p:tav>
                                        <p:tav tm="100000">
                                          <p:val>
                                            <p:strVal val="#ppt_x"/>
                                          </p:val>
                                        </p:tav>
                                      </p:tavLst>
                                    </p:anim>
                                    <p:anim calcmode="lin" valueType="num">
                                      <p:cBhvr additive="base">
                                        <p:cTn id="22" dur="750" fill="hold"/>
                                        <p:tgtEl>
                                          <p:spTgt spid="9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110"/>
                                        </p:tgtEl>
                                        <p:attrNameLst>
                                          <p:attrName>style.visibility</p:attrName>
                                        </p:attrNameLst>
                                      </p:cBhvr>
                                      <p:to>
                                        <p:strVal val="visible"/>
                                      </p:to>
                                    </p:set>
                                    <p:anim calcmode="lin" valueType="num">
                                      <p:cBhvr additive="base">
                                        <p:cTn id="25" dur="750" fill="hold"/>
                                        <p:tgtEl>
                                          <p:spTgt spid="110"/>
                                        </p:tgtEl>
                                        <p:attrNameLst>
                                          <p:attrName>ppt_x</p:attrName>
                                        </p:attrNameLst>
                                      </p:cBhvr>
                                      <p:tavLst>
                                        <p:tav tm="0">
                                          <p:val>
                                            <p:strVal val="1+#ppt_w/2"/>
                                          </p:val>
                                        </p:tav>
                                        <p:tav tm="100000">
                                          <p:val>
                                            <p:strVal val="#ppt_x"/>
                                          </p:val>
                                        </p:tav>
                                      </p:tavLst>
                                    </p:anim>
                                    <p:anim calcmode="lin" valueType="num">
                                      <p:cBhvr additive="base">
                                        <p:cTn id="26" dur="750" fill="hold"/>
                                        <p:tgtEl>
                                          <p:spTgt spid="110"/>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116"/>
                                        </p:tgtEl>
                                        <p:attrNameLst>
                                          <p:attrName>style.visibility</p:attrName>
                                        </p:attrNameLst>
                                      </p:cBhvr>
                                      <p:to>
                                        <p:strVal val="visible"/>
                                      </p:to>
                                    </p:set>
                                    <p:anim calcmode="lin" valueType="num">
                                      <p:cBhvr additive="base">
                                        <p:cTn id="29" dur="750" fill="hold"/>
                                        <p:tgtEl>
                                          <p:spTgt spid="116"/>
                                        </p:tgtEl>
                                        <p:attrNameLst>
                                          <p:attrName>ppt_x</p:attrName>
                                        </p:attrNameLst>
                                      </p:cBhvr>
                                      <p:tavLst>
                                        <p:tav tm="0">
                                          <p:val>
                                            <p:strVal val="1+#ppt_w/2"/>
                                          </p:val>
                                        </p:tav>
                                        <p:tav tm="100000">
                                          <p:val>
                                            <p:strVal val="#ppt_x"/>
                                          </p:val>
                                        </p:tav>
                                      </p:tavLst>
                                    </p:anim>
                                    <p:anim calcmode="lin" valueType="num">
                                      <p:cBhvr additive="base">
                                        <p:cTn id="30" dur="750" fill="hold"/>
                                        <p:tgtEl>
                                          <p:spTgt spid="116"/>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122"/>
                                        </p:tgtEl>
                                        <p:attrNameLst>
                                          <p:attrName>style.visibility</p:attrName>
                                        </p:attrNameLst>
                                      </p:cBhvr>
                                      <p:to>
                                        <p:strVal val="visible"/>
                                      </p:to>
                                    </p:set>
                                    <p:anim calcmode="lin" valueType="num">
                                      <p:cBhvr additive="base">
                                        <p:cTn id="33" dur="750" fill="hold"/>
                                        <p:tgtEl>
                                          <p:spTgt spid="122"/>
                                        </p:tgtEl>
                                        <p:attrNameLst>
                                          <p:attrName>ppt_x</p:attrName>
                                        </p:attrNameLst>
                                      </p:cBhvr>
                                      <p:tavLst>
                                        <p:tav tm="0">
                                          <p:val>
                                            <p:strVal val="1+#ppt_w/2"/>
                                          </p:val>
                                        </p:tav>
                                        <p:tav tm="100000">
                                          <p:val>
                                            <p:strVal val="#ppt_x"/>
                                          </p:val>
                                        </p:tav>
                                      </p:tavLst>
                                    </p:anim>
                                    <p:anim calcmode="lin" valueType="num">
                                      <p:cBhvr additive="base">
                                        <p:cTn id="34" dur="750" fill="hold"/>
                                        <p:tgtEl>
                                          <p:spTgt spid="12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000"/>
                                  </p:stCondLst>
                                  <p:childTnLst>
                                    <p:set>
                                      <p:cBhvr>
                                        <p:cTn id="36" dur="1" fill="hold">
                                          <p:stCondLst>
                                            <p:cond delay="0"/>
                                          </p:stCondLst>
                                        </p:cTn>
                                        <p:tgtEl>
                                          <p:spTgt spid="128"/>
                                        </p:tgtEl>
                                        <p:attrNameLst>
                                          <p:attrName>style.visibility</p:attrName>
                                        </p:attrNameLst>
                                      </p:cBhvr>
                                      <p:to>
                                        <p:strVal val="visible"/>
                                      </p:to>
                                    </p:set>
                                    <p:anim calcmode="lin" valueType="num">
                                      <p:cBhvr additive="base">
                                        <p:cTn id="37" dur="750" fill="hold"/>
                                        <p:tgtEl>
                                          <p:spTgt spid="128"/>
                                        </p:tgtEl>
                                        <p:attrNameLst>
                                          <p:attrName>ppt_x</p:attrName>
                                        </p:attrNameLst>
                                      </p:cBhvr>
                                      <p:tavLst>
                                        <p:tav tm="0">
                                          <p:val>
                                            <p:strVal val="1+#ppt_w/2"/>
                                          </p:val>
                                        </p:tav>
                                        <p:tav tm="100000">
                                          <p:val>
                                            <p:strVal val="#ppt_x"/>
                                          </p:val>
                                        </p:tav>
                                      </p:tavLst>
                                    </p:anim>
                                    <p:anim calcmode="lin" valueType="num">
                                      <p:cBhvr additive="base">
                                        <p:cTn id="38" dur="750" fill="hold"/>
                                        <p:tgtEl>
                                          <p:spTgt spid="1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4963" y="180748"/>
            <a:ext cx="927780" cy="829061"/>
            <a:chOff x="8675488" y="1248353"/>
            <a:chExt cx="1343424" cy="1200479"/>
          </a:xfrm>
        </p:grpSpPr>
        <p:sp>
          <p:nvSpPr>
            <p:cNvPr id="6" name="Freeform 29"/>
            <p:cNvSpPr/>
            <p:nvPr/>
          </p:nvSpPr>
          <p:spPr bwMode="auto">
            <a:xfrm>
              <a:off x="8675488" y="1248353"/>
              <a:ext cx="1343424" cy="120047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chemeClr val="accent1">
                    <a:lumMod val="90000"/>
                    <a:lumOff val="10000"/>
                  </a:schemeClr>
                </a:gs>
                <a:gs pos="100000">
                  <a:schemeClr val="accent1"/>
                </a:gs>
              </a:gsLst>
              <a:lin ang="5400000" scaled="1"/>
            </a:gradFill>
            <a:ln>
              <a:noFill/>
            </a:ln>
            <a:effectLst>
              <a:outerShdw blurRad="139700" dist="76200" dir="2700000" algn="t" rotWithShape="0">
                <a:schemeClr val="accent1">
                  <a:lumMod val="50000"/>
                  <a:alpha val="68000"/>
                </a:schemeClr>
              </a:outerShdw>
              <a:softEdge rad="1270000"/>
            </a:effectLst>
            <a:scene3d>
              <a:camera prst="orthographicFront"/>
              <a:lightRig rig="threePt" dir="t"/>
            </a:scene3d>
            <a:sp3d>
              <a:bevelT w="12700" h="6350"/>
            </a:sp3d>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sp>
          <p:nvSpPr>
            <p:cNvPr id="7" name="任意多边形 6"/>
            <p:cNvSpPr/>
            <p:nvPr/>
          </p:nvSpPr>
          <p:spPr bwMode="auto">
            <a:xfrm>
              <a:off x="8710504" y="1258883"/>
              <a:ext cx="1111283" cy="901422"/>
            </a:xfrm>
            <a:custGeom>
              <a:avLst/>
              <a:gdLst>
                <a:gd name="connsiteX0" fmla="*/ 90753 w 1111283"/>
                <a:gd name="connsiteY0" fmla="*/ 768352 h 901422"/>
                <a:gd name="connsiteX1" fmla="*/ 164076 w 1111283"/>
                <a:gd name="connsiteY1" fmla="*/ 833897 h 901422"/>
                <a:gd name="connsiteX2" fmla="*/ 173165 w 1111283"/>
                <a:gd name="connsiteY2" fmla="*/ 839795 h 901422"/>
                <a:gd name="connsiteX3" fmla="*/ 34911 w 1111283"/>
                <a:gd name="connsiteY3" fmla="*/ 899241 h 901422"/>
                <a:gd name="connsiteX4" fmla="*/ 30663 w 1111283"/>
                <a:gd name="connsiteY4" fmla="*/ 901422 h 901422"/>
                <a:gd name="connsiteX5" fmla="*/ 0 w 1111283"/>
                <a:gd name="connsiteY5" fmla="*/ 859103 h 901422"/>
                <a:gd name="connsiteX6" fmla="*/ 90753 w 1111283"/>
                <a:gd name="connsiteY6" fmla="*/ 768352 h 901422"/>
                <a:gd name="connsiteX7" fmla="*/ 538799 w 1111283"/>
                <a:gd name="connsiteY7" fmla="*/ 143103 h 901422"/>
                <a:gd name="connsiteX8" fmla="*/ 628122 w 1111283"/>
                <a:gd name="connsiteY8" fmla="*/ 231710 h 901422"/>
                <a:gd name="connsiteX9" fmla="*/ 485205 w 1111283"/>
                <a:gd name="connsiteY9" fmla="*/ 375338 h 901422"/>
                <a:gd name="connsiteX10" fmla="*/ 736531 w 1111283"/>
                <a:gd name="connsiteY10" fmla="*/ 627617 h 901422"/>
                <a:gd name="connsiteX11" fmla="*/ 788814 w 1111283"/>
                <a:gd name="connsiteY11" fmla="*/ 680098 h 901422"/>
                <a:gd name="connsiteX12" fmla="*/ 675107 w 1111283"/>
                <a:gd name="connsiteY12" fmla="*/ 699970 h 901422"/>
                <a:gd name="connsiteX13" fmla="*/ 550570 w 1111283"/>
                <a:gd name="connsiteY13" fmla="*/ 727960 h 901422"/>
                <a:gd name="connsiteX14" fmla="*/ 515505 w 1111283"/>
                <a:gd name="connsiteY14" fmla="*/ 692895 h 901422"/>
                <a:gd name="connsiteX15" fmla="*/ 341573 w 1111283"/>
                <a:gd name="connsiteY15" fmla="*/ 518967 h 901422"/>
                <a:gd name="connsiteX16" fmla="*/ 233670 w 1111283"/>
                <a:gd name="connsiteY16" fmla="*/ 625438 h 901422"/>
                <a:gd name="connsiteX17" fmla="*/ 72173 w 1111283"/>
                <a:gd name="connsiteY17" fmla="*/ 465374 h 901422"/>
                <a:gd name="connsiteX18" fmla="*/ 357294 w 1111283"/>
                <a:gd name="connsiteY18" fmla="*/ 180260 h 901422"/>
                <a:gd name="connsiteX19" fmla="*/ 538799 w 1111283"/>
                <a:gd name="connsiteY19" fmla="*/ 143103 h 901422"/>
                <a:gd name="connsiteX20" fmla="*/ 538799 w 1111283"/>
                <a:gd name="connsiteY20" fmla="*/ 189 h 901422"/>
                <a:gd name="connsiteX21" fmla="*/ 1111283 w 1111283"/>
                <a:gd name="connsiteY21" fmla="*/ 560903 h 901422"/>
                <a:gd name="connsiteX22" fmla="*/ 1105782 w 1111283"/>
                <a:gd name="connsiteY22" fmla="*/ 640866 h 901422"/>
                <a:gd name="connsiteX23" fmla="*/ 1050391 w 1111283"/>
                <a:gd name="connsiteY23" fmla="*/ 644213 h 901422"/>
                <a:gd name="connsiteX24" fmla="*/ 894487 w 1111283"/>
                <a:gd name="connsiteY24" fmla="*/ 663259 h 901422"/>
                <a:gd name="connsiteX25" fmla="*/ 902790 w 1111283"/>
                <a:gd name="connsiteY25" fmla="*/ 641685 h 901422"/>
                <a:gd name="connsiteX26" fmla="*/ 538799 w 1111283"/>
                <a:gd name="connsiteY26" fmla="*/ 189 h 901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1283" h="901422">
                  <a:moveTo>
                    <a:pt x="90753" y="768352"/>
                  </a:moveTo>
                  <a:cubicBezTo>
                    <a:pt x="114245" y="792737"/>
                    <a:pt x="138775" y="814565"/>
                    <a:pt x="164076" y="833897"/>
                  </a:cubicBezTo>
                  <a:lnTo>
                    <a:pt x="173165" y="839795"/>
                  </a:lnTo>
                  <a:lnTo>
                    <a:pt x="34911" y="899241"/>
                  </a:lnTo>
                  <a:lnTo>
                    <a:pt x="30663" y="901422"/>
                  </a:lnTo>
                  <a:lnTo>
                    <a:pt x="0" y="859103"/>
                  </a:lnTo>
                  <a:cubicBezTo>
                    <a:pt x="0" y="859103"/>
                    <a:pt x="0" y="859103"/>
                    <a:pt x="90753" y="768352"/>
                  </a:cubicBezTo>
                  <a:close/>
                  <a:moveTo>
                    <a:pt x="538799" y="143103"/>
                  </a:moveTo>
                  <a:cubicBezTo>
                    <a:pt x="538799" y="143103"/>
                    <a:pt x="538799" y="143103"/>
                    <a:pt x="628122" y="231710"/>
                  </a:cubicBezTo>
                  <a:cubicBezTo>
                    <a:pt x="628122" y="231710"/>
                    <a:pt x="628122" y="231710"/>
                    <a:pt x="485205" y="375338"/>
                  </a:cubicBezTo>
                  <a:cubicBezTo>
                    <a:pt x="485205" y="375338"/>
                    <a:pt x="485205" y="375338"/>
                    <a:pt x="736531" y="627617"/>
                  </a:cubicBezTo>
                  <a:lnTo>
                    <a:pt x="788814" y="680098"/>
                  </a:lnTo>
                  <a:lnTo>
                    <a:pt x="675107" y="699970"/>
                  </a:lnTo>
                  <a:lnTo>
                    <a:pt x="550570" y="727960"/>
                  </a:lnTo>
                  <a:lnTo>
                    <a:pt x="515505" y="692895"/>
                  </a:lnTo>
                  <a:cubicBezTo>
                    <a:pt x="469068" y="646459"/>
                    <a:pt x="411915" y="589308"/>
                    <a:pt x="341573" y="518967"/>
                  </a:cubicBezTo>
                  <a:cubicBezTo>
                    <a:pt x="341573" y="518967"/>
                    <a:pt x="341573" y="518967"/>
                    <a:pt x="233670" y="625438"/>
                  </a:cubicBezTo>
                  <a:cubicBezTo>
                    <a:pt x="233670" y="625438"/>
                    <a:pt x="233670" y="625438"/>
                    <a:pt x="72173" y="465374"/>
                  </a:cubicBezTo>
                  <a:cubicBezTo>
                    <a:pt x="72173" y="465374"/>
                    <a:pt x="72173" y="465374"/>
                    <a:pt x="357294" y="180260"/>
                  </a:cubicBezTo>
                  <a:cubicBezTo>
                    <a:pt x="410173" y="201698"/>
                    <a:pt x="488778" y="190979"/>
                    <a:pt x="538799" y="143103"/>
                  </a:cubicBezTo>
                  <a:close/>
                  <a:moveTo>
                    <a:pt x="538799" y="189"/>
                  </a:moveTo>
                  <a:cubicBezTo>
                    <a:pt x="812128" y="-7850"/>
                    <a:pt x="1108369" y="242562"/>
                    <a:pt x="1111283" y="560903"/>
                  </a:cubicBezTo>
                  <a:lnTo>
                    <a:pt x="1105782" y="640866"/>
                  </a:lnTo>
                  <a:lnTo>
                    <a:pt x="1050391" y="644213"/>
                  </a:lnTo>
                  <a:lnTo>
                    <a:pt x="894487" y="663259"/>
                  </a:lnTo>
                  <a:lnTo>
                    <a:pt x="902790" y="641685"/>
                  </a:lnTo>
                  <a:cubicBezTo>
                    <a:pt x="967339" y="380028"/>
                    <a:pt x="797658" y="97102"/>
                    <a:pt x="538799" y="189"/>
                  </a:cubicBezTo>
                  <a:close/>
                </a:path>
              </a:pathLst>
            </a:custGeom>
            <a:gradFill>
              <a:gsLst>
                <a:gs pos="0">
                  <a:schemeClr val="bg1">
                    <a:alpha val="50000"/>
                  </a:schemeClr>
                </a:gs>
                <a:gs pos="100000">
                  <a:schemeClr val="bg1">
                    <a:alpha val="20000"/>
                  </a:schemeClr>
                </a:gs>
              </a:gsLst>
              <a:lin ang="4800000" scaled="0"/>
            </a:gradFill>
            <a:ln>
              <a:noFill/>
            </a:ln>
          </p:spPr>
          <p:txBody>
            <a:bodyPr vert="horz" wrap="square" lIns="91440" tIns="45720" rIns="91440" bIns="45720" numCol="1" anchor="t" anchorCtr="0" compatLnSpc="1">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sym typeface="Arial" panose="020B0604020202020204" pitchFamily="34" charset="0"/>
              </a:endParaRPr>
            </a:p>
          </p:txBody>
        </p:sp>
      </p:grpSp>
      <p:sp>
        <p:nvSpPr>
          <p:cNvPr id="8" name="Rectangle 5"/>
          <p:cNvSpPr>
            <a:spLocks noChangeArrowheads="1"/>
          </p:cNvSpPr>
          <p:nvPr/>
        </p:nvSpPr>
        <p:spPr bwMode="auto">
          <a:xfrm>
            <a:off x="1150788" y="131578"/>
            <a:ext cx="2428870"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党章的条文</a:t>
            </a:r>
          </a:p>
        </p:txBody>
      </p:sp>
      <p:grpSp>
        <p:nvGrpSpPr>
          <p:cNvPr id="11" name="组合 10"/>
          <p:cNvGrpSpPr/>
          <p:nvPr/>
        </p:nvGrpSpPr>
        <p:grpSpPr>
          <a:xfrm>
            <a:off x="4377601" y="1171262"/>
            <a:ext cx="3436797" cy="584775"/>
            <a:chOff x="4457913" y="1733247"/>
            <a:chExt cx="3436797" cy="584775"/>
          </a:xfrm>
        </p:grpSpPr>
        <p:sp>
          <p:nvSpPr>
            <p:cNvPr id="76" name="矩形: 圆角 4"/>
            <p:cNvSpPr/>
            <p:nvPr/>
          </p:nvSpPr>
          <p:spPr>
            <a:xfrm>
              <a:off x="4457913" y="1733247"/>
              <a:ext cx="3436797" cy="584775"/>
            </a:xfrm>
            <a:prstGeom prst="roundRect">
              <a:avLst>
                <a:gd name="adj" fmla="val 194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77" name="矩形 76"/>
            <p:cNvSpPr/>
            <p:nvPr/>
          </p:nvSpPr>
          <p:spPr>
            <a:xfrm>
              <a:off x="5318041" y="1764024"/>
              <a:ext cx="171654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6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章 程</a:t>
              </a:r>
            </a:p>
          </p:txBody>
        </p:sp>
      </p:grpSp>
      <p:grpSp>
        <p:nvGrpSpPr>
          <p:cNvPr id="21" name="组合 20"/>
          <p:cNvGrpSpPr/>
          <p:nvPr/>
        </p:nvGrpSpPr>
        <p:grpSpPr>
          <a:xfrm>
            <a:off x="334963" y="2304583"/>
            <a:ext cx="2085562" cy="762941"/>
            <a:chOff x="334963" y="2370671"/>
            <a:chExt cx="2085562" cy="762941"/>
          </a:xfrm>
        </p:grpSpPr>
        <p:sp>
          <p:nvSpPr>
            <p:cNvPr id="156" name="矩形: 圆角 4"/>
            <p:cNvSpPr/>
            <p:nvPr/>
          </p:nvSpPr>
          <p:spPr>
            <a:xfrm>
              <a:off x="334963" y="2370671"/>
              <a:ext cx="2085562" cy="762941"/>
            </a:xfrm>
            <a:prstGeom prst="roundRect">
              <a:avLst>
                <a:gd name="adj" fmla="val 194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57" name="矩形 156"/>
            <p:cNvSpPr/>
            <p:nvPr/>
          </p:nvSpPr>
          <p:spPr>
            <a:xfrm>
              <a:off x="451440" y="2567475"/>
              <a:ext cx="1852608"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党员和党的干部</a:t>
              </a:r>
            </a:p>
          </p:txBody>
        </p:sp>
      </p:grpSp>
      <p:grpSp>
        <p:nvGrpSpPr>
          <p:cNvPr id="20" name="组合 19"/>
          <p:cNvGrpSpPr/>
          <p:nvPr/>
        </p:nvGrpSpPr>
        <p:grpSpPr>
          <a:xfrm>
            <a:off x="2606945" y="2304583"/>
            <a:ext cx="1852608" cy="762941"/>
            <a:chOff x="2496299" y="2370671"/>
            <a:chExt cx="1852608" cy="762941"/>
          </a:xfrm>
        </p:grpSpPr>
        <p:sp>
          <p:nvSpPr>
            <p:cNvPr id="159" name="矩形: 圆角 4"/>
            <p:cNvSpPr/>
            <p:nvPr/>
          </p:nvSpPr>
          <p:spPr>
            <a:xfrm>
              <a:off x="2513750" y="2370671"/>
              <a:ext cx="1791618" cy="762941"/>
            </a:xfrm>
            <a:prstGeom prst="roundRect">
              <a:avLst>
                <a:gd name="adj" fmla="val 194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60" name="矩形 159"/>
            <p:cNvSpPr/>
            <p:nvPr/>
          </p:nvSpPr>
          <p:spPr>
            <a:xfrm>
              <a:off x="2496299" y="2567475"/>
              <a:ext cx="1852608"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党的组织制度</a:t>
              </a:r>
            </a:p>
          </p:txBody>
        </p:sp>
      </p:grpSp>
      <p:grpSp>
        <p:nvGrpSpPr>
          <p:cNvPr id="17" name="组合 16"/>
          <p:cNvGrpSpPr/>
          <p:nvPr/>
        </p:nvGrpSpPr>
        <p:grpSpPr>
          <a:xfrm>
            <a:off x="4645973" y="2304583"/>
            <a:ext cx="3057832" cy="762941"/>
            <a:chOff x="4622614" y="2370671"/>
            <a:chExt cx="3057832" cy="762941"/>
          </a:xfrm>
        </p:grpSpPr>
        <p:sp>
          <p:nvSpPr>
            <p:cNvPr id="162" name="矩形: 圆角 4"/>
            <p:cNvSpPr/>
            <p:nvPr/>
          </p:nvSpPr>
          <p:spPr>
            <a:xfrm>
              <a:off x="4622614" y="2370671"/>
              <a:ext cx="3057832" cy="762941"/>
            </a:xfrm>
            <a:prstGeom prst="roundRect">
              <a:avLst>
                <a:gd name="adj" fmla="val 194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63" name="矩形 162"/>
            <p:cNvSpPr/>
            <p:nvPr/>
          </p:nvSpPr>
          <p:spPr>
            <a:xfrm>
              <a:off x="5225226" y="2567475"/>
              <a:ext cx="1852608"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党的组织体系</a:t>
              </a:r>
            </a:p>
          </p:txBody>
        </p:sp>
      </p:grpSp>
      <p:grpSp>
        <p:nvGrpSpPr>
          <p:cNvPr id="18" name="组合 17"/>
          <p:cNvGrpSpPr/>
          <p:nvPr/>
        </p:nvGrpSpPr>
        <p:grpSpPr>
          <a:xfrm>
            <a:off x="7890225" y="2304583"/>
            <a:ext cx="2085562" cy="775616"/>
            <a:chOff x="7595224" y="2370671"/>
            <a:chExt cx="2085562" cy="775616"/>
          </a:xfrm>
        </p:grpSpPr>
        <p:sp>
          <p:nvSpPr>
            <p:cNvPr id="165" name="矩形: 圆角 4"/>
            <p:cNvSpPr/>
            <p:nvPr/>
          </p:nvSpPr>
          <p:spPr>
            <a:xfrm>
              <a:off x="7595224" y="2370671"/>
              <a:ext cx="2085562" cy="762941"/>
            </a:xfrm>
            <a:prstGeom prst="roundRect">
              <a:avLst>
                <a:gd name="adj" fmla="val 194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66" name="矩形 165"/>
            <p:cNvSpPr/>
            <p:nvPr/>
          </p:nvSpPr>
          <p:spPr>
            <a:xfrm>
              <a:off x="7711701" y="2389157"/>
              <a:ext cx="1852608"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党的纪律和纪律检查机关</a:t>
              </a:r>
            </a:p>
          </p:txBody>
        </p:sp>
      </p:grpSp>
      <p:grpSp>
        <p:nvGrpSpPr>
          <p:cNvPr id="19" name="组合 18"/>
          <p:cNvGrpSpPr/>
          <p:nvPr/>
        </p:nvGrpSpPr>
        <p:grpSpPr>
          <a:xfrm>
            <a:off x="10162208" y="2304583"/>
            <a:ext cx="1694830" cy="762941"/>
            <a:chOff x="9761310" y="2370671"/>
            <a:chExt cx="1694830" cy="762941"/>
          </a:xfrm>
        </p:grpSpPr>
        <p:sp>
          <p:nvSpPr>
            <p:cNvPr id="168" name="矩形: 圆角 4"/>
            <p:cNvSpPr/>
            <p:nvPr/>
          </p:nvSpPr>
          <p:spPr>
            <a:xfrm>
              <a:off x="9761310" y="2370671"/>
              <a:ext cx="1694830" cy="762941"/>
            </a:xfrm>
            <a:prstGeom prst="roundRect">
              <a:avLst>
                <a:gd name="adj" fmla="val 194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69" name="矩形 168"/>
            <p:cNvSpPr/>
            <p:nvPr/>
          </p:nvSpPr>
          <p:spPr>
            <a:xfrm>
              <a:off x="9959411" y="2567475"/>
              <a:ext cx="1298629"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cs"/>
                </a:rPr>
                <a:t>其他</a:t>
              </a:r>
            </a:p>
          </p:txBody>
        </p:sp>
      </p:grpSp>
      <p:grpSp>
        <p:nvGrpSpPr>
          <p:cNvPr id="2" name="组合 1"/>
          <p:cNvGrpSpPr/>
          <p:nvPr/>
        </p:nvGrpSpPr>
        <p:grpSpPr>
          <a:xfrm>
            <a:off x="1377744" y="1725259"/>
            <a:ext cx="9632857" cy="576000"/>
            <a:chOff x="1377744" y="1725259"/>
            <a:chExt cx="9632857" cy="576000"/>
          </a:xfrm>
        </p:grpSpPr>
        <p:sp>
          <p:nvSpPr>
            <p:cNvPr id="154" name="任意多边形: 形状 104"/>
            <p:cNvSpPr/>
            <p:nvPr/>
          </p:nvSpPr>
          <p:spPr>
            <a:xfrm>
              <a:off x="6095999" y="1725259"/>
              <a:ext cx="0" cy="576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70" name="任意多边形: 形状 103"/>
            <p:cNvSpPr/>
            <p:nvPr/>
          </p:nvSpPr>
          <p:spPr>
            <a:xfrm>
              <a:off x="1398601" y="2013259"/>
              <a:ext cx="961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71" name="任意多边形: 形状 93"/>
            <p:cNvSpPr/>
            <p:nvPr/>
          </p:nvSpPr>
          <p:spPr>
            <a:xfrm>
              <a:off x="11009623"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72" name="任意多边形: 形状 93"/>
            <p:cNvSpPr/>
            <p:nvPr/>
          </p:nvSpPr>
          <p:spPr>
            <a:xfrm>
              <a:off x="1377744"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73" name="任意多边形: 形状 93"/>
            <p:cNvSpPr/>
            <p:nvPr/>
          </p:nvSpPr>
          <p:spPr>
            <a:xfrm>
              <a:off x="3533249"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74" name="任意多边形: 形状 93"/>
            <p:cNvSpPr/>
            <p:nvPr/>
          </p:nvSpPr>
          <p:spPr>
            <a:xfrm>
              <a:off x="8933006"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grpSp>
        <p:nvGrpSpPr>
          <p:cNvPr id="25" name="组合 24"/>
          <p:cNvGrpSpPr/>
          <p:nvPr/>
        </p:nvGrpSpPr>
        <p:grpSpPr>
          <a:xfrm>
            <a:off x="974002" y="3013552"/>
            <a:ext cx="807485" cy="677600"/>
            <a:chOff x="974002" y="2978040"/>
            <a:chExt cx="807485" cy="677600"/>
          </a:xfrm>
        </p:grpSpPr>
        <p:sp>
          <p:nvSpPr>
            <p:cNvPr id="175" name="任意多边形: 形状 104"/>
            <p:cNvSpPr/>
            <p:nvPr/>
          </p:nvSpPr>
          <p:spPr>
            <a:xfrm>
              <a:off x="1377744"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76" name="任意多边形: 形状 103"/>
            <p:cNvSpPr/>
            <p:nvPr/>
          </p:nvSpPr>
          <p:spPr>
            <a:xfrm>
              <a:off x="981744" y="3335890"/>
              <a:ext cx="79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nvGrpSpPr>
            <p:cNvPr id="24" name="组合 23"/>
            <p:cNvGrpSpPr/>
            <p:nvPr/>
          </p:nvGrpSpPr>
          <p:grpSpPr>
            <a:xfrm>
              <a:off x="974002" y="3367640"/>
              <a:ext cx="807485" cy="288000"/>
              <a:chOff x="897116" y="3367640"/>
              <a:chExt cx="807485" cy="288000"/>
            </a:xfrm>
          </p:grpSpPr>
          <p:sp>
            <p:nvSpPr>
              <p:cNvPr id="177" name="任意多边形: 形状 104"/>
              <p:cNvSpPr/>
              <p:nvPr/>
            </p:nvSpPr>
            <p:spPr>
              <a:xfrm>
                <a:off x="1704601"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78" name="任意多边形: 形状 104"/>
              <p:cNvSpPr/>
              <p:nvPr/>
            </p:nvSpPr>
            <p:spPr>
              <a:xfrm>
                <a:off x="897116"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grpSp>
      <p:sp>
        <p:nvSpPr>
          <p:cNvPr id="179" name="任意多边形: 形状 104"/>
          <p:cNvSpPr/>
          <p:nvPr/>
        </p:nvSpPr>
        <p:spPr>
          <a:xfrm>
            <a:off x="3533249" y="3013552"/>
            <a:ext cx="0" cy="68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nvGrpSpPr>
          <p:cNvPr id="180" name="组合 179"/>
          <p:cNvGrpSpPr/>
          <p:nvPr/>
        </p:nvGrpSpPr>
        <p:grpSpPr>
          <a:xfrm>
            <a:off x="8529264" y="3013552"/>
            <a:ext cx="807485" cy="677600"/>
            <a:chOff x="974002" y="2978040"/>
            <a:chExt cx="807485" cy="677600"/>
          </a:xfrm>
        </p:grpSpPr>
        <p:sp>
          <p:nvSpPr>
            <p:cNvPr id="181" name="任意多边形: 形状 104"/>
            <p:cNvSpPr/>
            <p:nvPr/>
          </p:nvSpPr>
          <p:spPr>
            <a:xfrm>
              <a:off x="1377744"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82" name="任意多边形: 形状 103"/>
            <p:cNvSpPr/>
            <p:nvPr/>
          </p:nvSpPr>
          <p:spPr>
            <a:xfrm>
              <a:off x="981744" y="3335890"/>
              <a:ext cx="79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nvGrpSpPr>
            <p:cNvPr id="183" name="组合 182"/>
            <p:cNvGrpSpPr/>
            <p:nvPr/>
          </p:nvGrpSpPr>
          <p:grpSpPr>
            <a:xfrm>
              <a:off x="974002" y="3367640"/>
              <a:ext cx="807485" cy="288000"/>
              <a:chOff x="897116" y="3367640"/>
              <a:chExt cx="807485" cy="288000"/>
            </a:xfrm>
          </p:grpSpPr>
          <p:sp>
            <p:nvSpPr>
              <p:cNvPr id="184" name="任意多边形: 形状 104"/>
              <p:cNvSpPr/>
              <p:nvPr/>
            </p:nvSpPr>
            <p:spPr>
              <a:xfrm>
                <a:off x="1704601"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85" name="任意多边形: 形状 104"/>
              <p:cNvSpPr/>
              <p:nvPr/>
            </p:nvSpPr>
            <p:spPr>
              <a:xfrm>
                <a:off x="897116"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grpSp>
      <p:grpSp>
        <p:nvGrpSpPr>
          <p:cNvPr id="186" name="组合 185"/>
          <p:cNvGrpSpPr/>
          <p:nvPr/>
        </p:nvGrpSpPr>
        <p:grpSpPr>
          <a:xfrm>
            <a:off x="10605881" y="3013552"/>
            <a:ext cx="807485" cy="677600"/>
            <a:chOff x="974002" y="2978040"/>
            <a:chExt cx="807485" cy="677600"/>
          </a:xfrm>
        </p:grpSpPr>
        <p:sp>
          <p:nvSpPr>
            <p:cNvPr id="187" name="任意多边形: 形状 104"/>
            <p:cNvSpPr/>
            <p:nvPr/>
          </p:nvSpPr>
          <p:spPr>
            <a:xfrm>
              <a:off x="1377744"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88" name="任意多边形: 形状 103"/>
            <p:cNvSpPr/>
            <p:nvPr/>
          </p:nvSpPr>
          <p:spPr>
            <a:xfrm>
              <a:off x="981744" y="3335890"/>
              <a:ext cx="79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nvGrpSpPr>
            <p:cNvPr id="189" name="组合 188"/>
            <p:cNvGrpSpPr/>
            <p:nvPr/>
          </p:nvGrpSpPr>
          <p:grpSpPr>
            <a:xfrm>
              <a:off x="974002" y="3367640"/>
              <a:ext cx="807485" cy="288000"/>
              <a:chOff x="897116" y="3367640"/>
              <a:chExt cx="807485" cy="288000"/>
            </a:xfrm>
          </p:grpSpPr>
          <p:sp>
            <p:nvSpPr>
              <p:cNvPr id="190" name="任意多边形: 形状 104"/>
              <p:cNvSpPr/>
              <p:nvPr/>
            </p:nvSpPr>
            <p:spPr>
              <a:xfrm>
                <a:off x="1704601"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91" name="任意多边形: 形状 104"/>
              <p:cNvSpPr/>
              <p:nvPr/>
            </p:nvSpPr>
            <p:spPr>
              <a:xfrm>
                <a:off x="897116"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grpSp>
      <p:grpSp>
        <p:nvGrpSpPr>
          <p:cNvPr id="29" name="组合 28"/>
          <p:cNvGrpSpPr/>
          <p:nvPr/>
        </p:nvGrpSpPr>
        <p:grpSpPr>
          <a:xfrm>
            <a:off x="4975549" y="3013552"/>
            <a:ext cx="2398679" cy="677600"/>
            <a:chOff x="4975549" y="2978040"/>
            <a:chExt cx="2398679" cy="677600"/>
          </a:xfrm>
        </p:grpSpPr>
        <p:sp>
          <p:nvSpPr>
            <p:cNvPr id="193" name="任意多边形: 形状 104"/>
            <p:cNvSpPr/>
            <p:nvPr/>
          </p:nvSpPr>
          <p:spPr>
            <a:xfrm>
              <a:off x="6174889"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94" name="任意多边形: 形状 103"/>
            <p:cNvSpPr/>
            <p:nvPr/>
          </p:nvSpPr>
          <p:spPr>
            <a:xfrm>
              <a:off x="4975549" y="3335890"/>
              <a:ext cx="2376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96" name="任意多边形: 形状 104"/>
            <p:cNvSpPr/>
            <p:nvPr/>
          </p:nvSpPr>
          <p:spPr>
            <a:xfrm>
              <a:off x="6574669"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97" name="任意多边形: 形状 104"/>
            <p:cNvSpPr/>
            <p:nvPr/>
          </p:nvSpPr>
          <p:spPr>
            <a:xfrm>
              <a:off x="5775109"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98" name="任意多边形: 形状 104"/>
            <p:cNvSpPr/>
            <p:nvPr/>
          </p:nvSpPr>
          <p:spPr>
            <a:xfrm>
              <a:off x="7374228"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201" name="任意多边形: 形状 104"/>
            <p:cNvSpPr/>
            <p:nvPr/>
          </p:nvSpPr>
          <p:spPr>
            <a:xfrm>
              <a:off x="4975549"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grpSp>
      <p:grpSp>
        <p:nvGrpSpPr>
          <p:cNvPr id="16" name="组合 15"/>
          <p:cNvGrpSpPr/>
          <p:nvPr/>
        </p:nvGrpSpPr>
        <p:grpSpPr>
          <a:xfrm>
            <a:off x="3227249" y="3567327"/>
            <a:ext cx="612000" cy="2069012"/>
            <a:chOff x="2771752" y="3655640"/>
            <a:chExt cx="612000" cy="2069012"/>
          </a:xfrm>
        </p:grpSpPr>
        <p:sp>
          <p:nvSpPr>
            <p:cNvPr id="79" name="矩形: 圆角 8"/>
            <p:cNvSpPr/>
            <p:nvPr/>
          </p:nvSpPr>
          <p:spPr>
            <a:xfrm>
              <a:off x="2771752" y="36556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80" name="矩形 79"/>
            <p:cNvSpPr/>
            <p:nvPr/>
          </p:nvSpPr>
          <p:spPr>
            <a:xfrm>
              <a:off x="2853861" y="38129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党的组织制度</a:t>
              </a:r>
            </a:p>
          </p:txBody>
        </p:sp>
      </p:grpSp>
      <p:grpSp>
        <p:nvGrpSpPr>
          <p:cNvPr id="23" name="组合 22"/>
          <p:cNvGrpSpPr/>
          <p:nvPr/>
        </p:nvGrpSpPr>
        <p:grpSpPr>
          <a:xfrm>
            <a:off x="668002" y="3567327"/>
            <a:ext cx="1419485" cy="2069012"/>
            <a:chOff x="591116" y="3655640"/>
            <a:chExt cx="1419485" cy="2069012"/>
          </a:xfrm>
        </p:grpSpPr>
        <p:grpSp>
          <p:nvGrpSpPr>
            <p:cNvPr id="81" name="组合 80"/>
            <p:cNvGrpSpPr/>
            <p:nvPr/>
          </p:nvGrpSpPr>
          <p:grpSpPr>
            <a:xfrm>
              <a:off x="591116" y="3655640"/>
              <a:ext cx="612000" cy="2069012"/>
              <a:chOff x="3592990" y="3490540"/>
              <a:chExt cx="612000" cy="2069012"/>
            </a:xfrm>
          </p:grpSpPr>
          <p:sp>
            <p:nvSpPr>
              <p:cNvPr id="82" name="矩形: 圆角 7"/>
              <p:cNvSpPr/>
              <p:nvPr/>
            </p:nvSpPr>
            <p:spPr>
              <a:xfrm>
                <a:off x="3592990"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83" name="矩形 82"/>
              <p:cNvSpPr/>
              <p:nvPr/>
            </p:nvSpPr>
            <p:spPr>
              <a:xfrm>
                <a:off x="3675099" y="4063381"/>
                <a:ext cx="447783"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a:t>
                </a: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员</a:t>
                </a:r>
              </a:p>
            </p:txBody>
          </p:sp>
        </p:grpSp>
        <p:grpSp>
          <p:nvGrpSpPr>
            <p:cNvPr id="93" name="组合 92"/>
            <p:cNvGrpSpPr/>
            <p:nvPr/>
          </p:nvGrpSpPr>
          <p:grpSpPr>
            <a:xfrm>
              <a:off x="1398601" y="3655640"/>
              <a:ext cx="612000" cy="2069012"/>
              <a:chOff x="7387695" y="3490540"/>
              <a:chExt cx="612000" cy="2069012"/>
            </a:xfrm>
          </p:grpSpPr>
          <p:sp>
            <p:nvSpPr>
              <p:cNvPr id="94" name="矩形: 圆角 12"/>
              <p:cNvSpPr/>
              <p:nvPr/>
            </p:nvSpPr>
            <p:spPr>
              <a:xfrm>
                <a:off x="7387695"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95" name="矩形 94"/>
              <p:cNvSpPr/>
              <p:nvPr/>
            </p:nvSpPr>
            <p:spPr>
              <a:xfrm>
                <a:off x="7469804" y="3924882"/>
                <a:ext cx="447783"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党的干部</a:t>
                </a:r>
              </a:p>
            </p:txBody>
          </p:sp>
        </p:grpSp>
      </p:grpSp>
      <p:grpSp>
        <p:nvGrpSpPr>
          <p:cNvPr id="15" name="组合 14"/>
          <p:cNvGrpSpPr/>
          <p:nvPr/>
        </p:nvGrpSpPr>
        <p:grpSpPr>
          <a:xfrm>
            <a:off x="8218944" y="3567327"/>
            <a:ext cx="1428124" cy="2069012"/>
            <a:chOff x="7961123" y="3655640"/>
            <a:chExt cx="1428124" cy="2069012"/>
          </a:xfrm>
        </p:grpSpPr>
        <p:grpSp>
          <p:nvGrpSpPr>
            <p:cNvPr id="96" name="组合 95"/>
            <p:cNvGrpSpPr/>
            <p:nvPr/>
          </p:nvGrpSpPr>
          <p:grpSpPr>
            <a:xfrm>
              <a:off x="7961123" y="3655640"/>
              <a:ext cx="612000" cy="2069012"/>
              <a:chOff x="8191026" y="3490540"/>
              <a:chExt cx="612000" cy="2069012"/>
            </a:xfrm>
          </p:grpSpPr>
          <p:sp>
            <p:nvSpPr>
              <p:cNvPr id="104" name="矩形: 圆角 13"/>
              <p:cNvSpPr/>
              <p:nvPr/>
            </p:nvSpPr>
            <p:spPr>
              <a:xfrm>
                <a:off x="8191026"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05" name="矩形 104"/>
              <p:cNvSpPr/>
              <p:nvPr/>
            </p:nvSpPr>
            <p:spPr>
              <a:xfrm>
                <a:off x="8273135" y="3986437"/>
                <a:ext cx="447783"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党的纪律</a:t>
                </a:r>
              </a:p>
            </p:txBody>
          </p:sp>
        </p:grpSp>
        <p:grpSp>
          <p:nvGrpSpPr>
            <p:cNvPr id="106" name="组合 105"/>
            <p:cNvGrpSpPr/>
            <p:nvPr/>
          </p:nvGrpSpPr>
          <p:grpSpPr>
            <a:xfrm>
              <a:off x="8701579" y="3655640"/>
              <a:ext cx="687668" cy="2069012"/>
              <a:chOff x="8881041" y="3490540"/>
              <a:chExt cx="687668" cy="2069012"/>
            </a:xfrm>
          </p:grpSpPr>
          <p:sp>
            <p:nvSpPr>
              <p:cNvPr id="107" name="矩形: 圆角 14"/>
              <p:cNvSpPr/>
              <p:nvPr/>
            </p:nvSpPr>
            <p:spPr>
              <a:xfrm>
                <a:off x="8916132"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08" name="矩形 107"/>
              <p:cNvSpPr/>
              <p:nvPr/>
            </p:nvSpPr>
            <p:spPr>
              <a:xfrm>
                <a:off x="8881041" y="3986437"/>
                <a:ext cx="687668"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党的纪律检查机关</a:t>
                </a:r>
              </a:p>
            </p:txBody>
          </p:sp>
        </p:grpSp>
      </p:grpSp>
      <p:grpSp>
        <p:nvGrpSpPr>
          <p:cNvPr id="3" name="组合 2"/>
          <p:cNvGrpSpPr/>
          <p:nvPr/>
        </p:nvGrpSpPr>
        <p:grpSpPr>
          <a:xfrm>
            <a:off x="4669549" y="3567327"/>
            <a:ext cx="3010679" cy="2069012"/>
            <a:chOff x="4669549" y="3567327"/>
            <a:chExt cx="3010679" cy="2069012"/>
          </a:xfrm>
        </p:grpSpPr>
        <p:grpSp>
          <p:nvGrpSpPr>
            <p:cNvPr id="84" name="组合 83"/>
            <p:cNvGrpSpPr/>
            <p:nvPr/>
          </p:nvGrpSpPr>
          <p:grpSpPr>
            <a:xfrm>
              <a:off x="4669549" y="3567327"/>
              <a:ext cx="612000" cy="2069012"/>
              <a:chOff x="5110872" y="3490540"/>
              <a:chExt cx="612000" cy="2069012"/>
            </a:xfrm>
          </p:grpSpPr>
          <p:sp>
            <p:nvSpPr>
              <p:cNvPr id="85" name="矩形: 圆角 9"/>
              <p:cNvSpPr/>
              <p:nvPr/>
            </p:nvSpPr>
            <p:spPr>
              <a:xfrm>
                <a:off x="5110872"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86" name="矩形 85"/>
              <p:cNvSpPr/>
              <p:nvPr/>
            </p:nvSpPr>
            <p:spPr>
              <a:xfrm>
                <a:off x="5192981" y="36478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党的中央组织</a:t>
                </a:r>
              </a:p>
            </p:txBody>
          </p:sp>
        </p:grpSp>
        <p:grpSp>
          <p:nvGrpSpPr>
            <p:cNvPr id="87" name="组合 86"/>
            <p:cNvGrpSpPr/>
            <p:nvPr/>
          </p:nvGrpSpPr>
          <p:grpSpPr>
            <a:xfrm>
              <a:off x="5469109" y="3567327"/>
              <a:ext cx="612000" cy="2069012"/>
              <a:chOff x="5869813" y="3490540"/>
              <a:chExt cx="612000" cy="2069012"/>
            </a:xfrm>
          </p:grpSpPr>
          <p:sp>
            <p:nvSpPr>
              <p:cNvPr id="88" name="矩形: 圆角 10"/>
              <p:cNvSpPr/>
              <p:nvPr/>
            </p:nvSpPr>
            <p:spPr>
              <a:xfrm>
                <a:off x="5869813"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89" name="矩形 88"/>
              <p:cNvSpPr/>
              <p:nvPr/>
            </p:nvSpPr>
            <p:spPr>
              <a:xfrm>
                <a:off x="5951922" y="36478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党的地方组织</a:t>
                </a:r>
              </a:p>
            </p:txBody>
          </p:sp>
        </p:grpSp>
        <p:grpSp>
          <p:nvGrpSpPr>
            <p:cNvPr id="90" name="组合 89"/>
            <p:cNvGrpSpPr/>
            <p:nvPr/>
          </p:nvGrpSpPr>
          <p:grpSpPr>
            <a:xfrm>
              <a:off x="6268669" y="3567327"/>
              <a:ext cx="612000" cy="2069012"/>
              <a:chOff x="6628754" y="3490540"/>
              <a:chExt cx="612000" cy="2069012"/>
            </a:xfrm>
          </p:grpSpPr>
          <p:sp>
            <p:nvSpPr>
              <p:cNvPr id="91" name="矩形: 圆角 11"/>
              <p:cNvSpPr/>
              <p:nvPr/>
            </p:nvSpPr>
            <p:spPr>
              <a:xfrm>
                <a:off x="6628754"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92" name="矩形 91"/>
              <p:cNvSpPr/>
              <p:nvPr/>
            </p:nvSpPr>
            <p:spPr>
              <a:xfrm>
                <a:off x="6710863" y="3647883"/>
                <a:ext cx="447783"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党的基层组织</a:t>
                </a:r>
              </a:p>
            </p:txBody>
          </p:sp>
        </p:grpSp>
        <p:grpSp>
          <p:nvGrpSpPr>
            <p:cNvPr id="109" name="组合 108"/>
            <p:cNvGrpSpPr/>
            <p:nvPr/>
          </p:nvGrpSpPr>
          <p:grpSpPr>
            <a:xfrm>
              <a:off x="7068228" y="3567327"/>
              <a:ext cx="612000" cy="2069012"/>
              <a:chOff x="9664518" y="3490540"/>
              <a:chExt cx="612000" cy="2069012"/>
            </a:xfrm>
          </p:grpSpPr>
          <p:sp>
            <p:nvSpPr>
              <p:cNvPr id="134" name="矩形: 圆角 15"/>
              <p:cNvSpPr/>
              <p:nvPr/>
            </p:nvSpPr>
            <p:spPr>
              <a:xfrm>
                <a:off x="9664518"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35" name="矩形 134"/>
              <p:cNvSpPr/>
              <p:nvPr/>
            </p:nvSpPr>
            <p:spPr>
              <a:xfrm>
                <a:off x="9746627" y="4094159"/>
                <a:ext cx="447783"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a:t>
                </a: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组</a:t>
                </a:r>
              </a:p>
            </p:txBody>
          </p:sp>
        </p:grpSp>
      </p:grpSp>
      <p:grpSp>
        <p:nvGrpSpPr>
          <p:cNvPr id="22" name="组合 21"/>
          <p:cNvGrpSpPr/>
          <p:nvPr/>
        </p:nvGrpSpPr>
        <p:grpSpPr>
          <a:xfrm>
            <a:off x="10300688" y="3567327"/>
            <a:ext cx="1417870" cy="2069012"/>
            <a:chOff x="10360309" y="3655640"/>
            <a:chExt cx="1417870" cy="2069012"/>
          </a:xfrm>
        </p:grpSpPr>
        <p:grpSp>
          <p:nvGrpSpPr>
            <p:cNvPr id="136" name="组合 135"/>
            <p:cNvGrpSpPr/>
            <p:nvPr/>
          </p:nvGrpSpPr>
          <p:grpSpPr>
            <a:xfrm>
              <a:off x="10360309" y="3655640"/>
              <a:ext cx="674637" cy="2069012"/>
              <a:chOff x="10423459" y="3490540"/>
              <a:chExt cx="674637" cy="2069012"/>
            </a:xfrm>
          </p:grpSpPr>
          <p:sp>
            <p:nvSpPr>
              <p:cNvPr id="137" name="矩形: 圆角 16"/>
              <p:cNvSpPr/>
              <p:nvPr/>
            </p:nvSpPr>
            <p:spPr>
              <a:xfrm>
                <a:off x="10454777"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38" name="矩形 137"/>
              <p:cNvSpPr/>
              <p:nvPr/>
            </p:nvSpPr>
            <p:spPr>
              <a:xfrm>
                <a:off x="10423459" y="3740216"/>
                <a:ext cx="674637" cy="156966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党和共产主义</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30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青年团的关系</a:t>
                </a:r>
              </a:p>
            </p:txBody>
          </p:sp>
        </p:grpSp>
        <p:grpSp>
          <p:nvGrpSpPr>
            <p:cNvPr id="139" name="组合 138"/>
            <p:cNvGrpSpPr/>
            <p:nvPr/>
          </p:nvGrpSpPr>
          <p:grpSpPr>
            <a:xfrm>
              <a:off x="11166179" y="3655640"/>
              <a:ext cx="612000" cy="2069012"/>
              <a:chOff x="11182402" y="3490540"/>
              <a:chExt cx="612000" cy="2069012"/>
            </a:xfrm>
          </p:grpSpPr>
          <p:sp>
            <p:nvSpPr>
              <p:cNvPr id="140" name="矩形: 圆角 17"/>
              <p:cNvSpPr/>
              <p:nvPr/>
            </p:nvSpPr>
            <p:spPr>
              <a:xfrm>
                <a:off x="11182402" y="3490540"/>
                <a:ext cx="612000" cy="20690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srgbClr val="F8F1E7"/>
                  </a:solidFill>
                  <a:effectLst/>
                  <a:uLnTx/>
                  <a:uFillTx/>
                  <a:latin typeface="Times New Roman" panose="02020603050405020304" pitchFamily="18" charset="0"/>
                  <a:ea typeface="华文中宋" panose="02010600040101010101" pitchFamily="2" charset="-122"/>
                  <a:cs typeface="+mn-cs"/>
                </a:endParaRPr>
              </a:p>
            </p:txBody>
          </p:sp>
          <p:sp>
            <p:nvSpPr>
              <p:cNvPr id="141" name="矩形 140"/>
              <p:cNvSpPr/>
              <p:nvPr/>
            </p:nvSpPr>
            <p:spPr>
              <a:xfrm>
                <a:off x="11264511" y="3924882"/>
                <a:ext cx="447783"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noProof="0" dirty="0">
                    <a:ln>
                      <a:noFill/>
                    </a:ln>
                    <a:solidFill>
                      <a:srgbClr val="F8F1E7"/>
                    </a:solidFill>
                    <a:effectLst/>
                    <a:uLnTx/>
                    <a:uFillTx/>
                    <a:latin typeface="Times New Roman" panose="02020603050405020304" pitchFamily="18" charset="0"/>
                    <a:ea typeface="华文中宋" panose="02010600040101010101" pitchFamily="2" charset="-122"/>
                    <a:cs typeface="+mn-ea"/>
                    <a:sym typeface="微软雅黑" panose="020B0503020204020204" pitchFamily="34" charset="-122"/>
                  </a:rPr>
                  <a:t>党徽党旗</a:t>
                </a:r>
              </a:p>
            </p:txBody>
          </p:sp>
        </p:grpSp>
      </p:grpSp>
    </p:spTree>
    <p:extLst>
      <p:ext uri="{BB962C8B-B14F-4D97-AF65-F5344CB8AC3E}">
        <p14:creationId xmlns:p14="http://schemas.microsoft.com/office/powerpoint/2010/main" val="9859075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750"/>
                                        <p:tgtEl>
                                          <p:spTgt spid="8"/>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500"/>
                                        <p:tgtEl>
                                          <p:spTgt spid="25"/>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750"/>
                                        <p:tgtEl>
                                          <p:spTgt spid="23"/>
                                        </p:tgtEl>
                                      </p:cBhvr>
                                    </p:animEffect>
                                    <p:anim calcmode="lin" valueType="num">
                                      <p:cBhvr>
                                        <p:cTn id="36" dur="750" fill="hold"/>
                                        <p:tgtEl>
                                          <p:spTgt spid="23"/>
                                        </p:tgtEl>
                                        <p:attrNameLst>
                                          <p:attrName>ppt_x</p:attrName>
                                        </p:attrNameLst>
                                      </p:cBhvr>
                                      <p:tavLst>
                                        <p:tav tm="0">
                                          <p:val>
                                            <p:strVal val="#ppt_x"/>
                                          </p:val>
                                        </p:tav>
                                        <p:tav tm="100000">
                                          <p:val>
                                            <p:strVal val="#ppt_x"/>
                                          </p:val>
                                        </p:tav>
                                      </p:tavLst>
                                    </p:anim>
                                    <p:anim calcmode="lin" valueType="num">
                                      <p:cBhvr>
                                        <p:cTn id="37" dur="750" fill="hold"/>
                                        <p:tgtEl>
                                          <p:spTgt spid="23"/>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53" presetClass="entr" presetSubtype="16"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79"/>
                                        </p:tgtEl>
                                        <p:attrNameLst>
                                          <p:attrName>style.visibility</p:attrName>
                                        </p:attrNameLst>
                                      </p:cBhvr>
                                      <p:to>
                                        <p:strVal val="visible"/>
                                      </p:to>
                                    </p:set>
                                    <p:animEffect transition="in" filter="wipe(up)">
                                      <p:cBhvr>
                                        <p:cTn id="47" dur="500"/>
                                        <p:tgtEl>
                                          <p:spTgt spid="179"/>
                                        </p:tgtEl>
                                      </p:cBhvr>
                                    </p:animEffect>
                                  </p:childTnLst>
                                </p:cTn>
                              </p:par>
                            </p:childTnLst>
                          </p:cTn>
                        </p:par>
                        <p:par>
                          <p:cTn id="48" fill="hold">
                            <p:stCondLst>
                              <p:cond delay="5500"/>
                            </p:stCondLst>
                            <p:childTnLst>
                              <p:par>
                                <p:cTn id="49" presetID="42"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750"/>
                                        <p:tgtEl>
                                          <p:spTgt spid="16"/>
                                        </p:tgtEl>
                                      </p:cBhvr>
                                    </p:animEffect>
                                    <p:anim calcmode="lin" valueType="num">
                                      <p:cBhvr>
                                        <p:cTn id="52" dur="750" fill="hold"/>
                                        <p:tgtEl>
                                          <p:spTgt spid="16"/>
                                        </p:tgtEl>
                                        <p:attrNameLst>
                                          <p:attrName>ppt_x</p:attrName>
                                        </p:attrNameLst>
                                      </p:cBhvr>
                                      <p:tavLst>
                                        <p:tav tm="0">
                                          <p:val>
                                            <p:strVal val="#ppt_x"/>
                                          </p:val>
                                        </p:tav>
                                        <p:tav tm="100000">
                                          <p:val>
                                            <p:strVal val="#ppt_x"/>
                                          </p:val>
                                        </p:tav>
                                      </p:tavLst>
                                    </p:anim>
                                    <p:anim calcmode="lin" valueType="num">
                                      <p:cBhvr>
                                        <p:cTn id="53" dur="750" fill="hold"/>
                                        <p:tgtEl>
                                          <p:spTgt spid="16"/>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53" presetClass="entr" presetSubtype="16"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1"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fade">
                                      <p:cBhvr>
                                        <p:cTn id="67" dur="750"/>
                                        <p:tgtEl>
                                          <p:spTgt spid="3"/>
                                        </p:tgtEl>
                                      </p:cBhvr>
                                    </p:animEffect>
                                    <p:anim calcmode="lin" valueType="num">
                                      <p:cBhvr>
                                        <p:cTn id="68" dur="750" fill="hold"/>
                                        <p:tgtEl>
                                          <p:spTgt spid="3"/>
                                        </p:tgtEl>
                                        <p:attrNameLst>
                                          <p:attrName>ppt_x</p:attrName>
                                        </p:attrNameLst>
                                      </p:cBhvr>
                                      <p:tavLst>
                                        <p:tav tm="0">
                                          <p:val>
                                            <p:strVal val="#ppt_x"/>
                                          </p:val>
                                        </p:tav>
                                        <p:tav tm="100000">
                                          <p:val>
                                            <p:strVal val="#ppt_x"/>
                                          </p:val>
                                        </p:tav>
                                      </p:tavLst>
                                    </p:anim>
                                    <p:anim calcmode="lin" valueType="num">
                                      <p:cBhvr>
                                        <p:cTn id="69" dur="750" fill="hold"/>
                                        <p:tgtEl>
                                          <p:spTgt spid="3"/>
                                        </p:tgtEl>
                                        <p:attrNameLst>
                                          <p:attrName>ppt_y</p:attrName>
                                        </p:attrNameLst>
                                      </p:cBhvr>
                                      <p:tavLst>
                                        <p:tav tm="0">
                                          <p:val>
                                            <p:strVal val="#ppt_y+.1"/>
                                          </p:val>
                                        </p:tav>
                                        <p:tav tm="100000">
                                          <p:val>
                                            <p:strVal val="#ppt_y"/>
                                          </p:val>
                                        </p:tav>
                                      </p:tavLst>
                                    </p:anim>
                                  </p:childTnLst>
                                </p:cTn>
                              </p:par>
                            </p:childTnLst>
                          </p:cTn>
                        </p:par>
                        <p:par>
                          <p:cTn id="70" fill="hold">
                            <p:stCondLst>
                              <p:cond delay="8500"/>
                            </p:stCondLst>
                            <p:childTnLst>
                              <p:par>
                                <p:cTn id="71" presetID="53" presetClass="entr" presetSubtype="16"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180"/>
                                        </p:tgtEl>
                                        <p:attrNameLst>
                                          <p:attrName>style.visibility</p:attrName>
                                        </p:attrNameLst>
                                      </p:cBhvr>
                                      <p:to>
                                        <p:strVal val="visible"/>
                                      </p:to>
                                    </p:set>
                                    <p:animEffect transition="in" filter="wipe(up)">
                                      <p:cBhvr>
                                        <p:cTn id="79" dur="500"/>
                                        <p:tgtEl>
                                          <p:spTgt spid="180"/>
                                        </p:tgtEl>
                                      </p:cBhvr>
                                    </p:animEffect>
                                  </p:childTnLst>
                                </p:cTn>
                              </p:par>
                            </p:childTnLst>
                          </p:cTn>
                        </p:par>
                        <p:par>
                          <p:cTn id="80" fill="hold">
                            <p:stCondLst>
                              <p:cond delay="9500"/>
                            </p:stCondLst>
                            <p:childTnLst>
                              <p:par>
                                <p:cTn id="81" presetID="42" presetClass="entr" presetSubtype="0" fill="hold"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750"/>
                                        <p:tgtEl>
                                          <p:spTgt spid="15"/>
                                        </p:tgtEl>
                                      </p:cBhvr>
                                    </p:animEffect>
                                    <p:anim calcmode="lin" valueType="num">
                                      <p:cBhvr>
                                        <p:cTn id="84" dur="750" fill="hold"/>
                                        <p:tgtEl>
                                          <p:spTgt spid="15"/>
                                        </p:tgtEl>
                                        <p:attrNameLst>
                                          <p:attrName>ppt_x</p:attrName>
                                        </p:attrNameLst>
                                      </p:cBhvr>
                                      <p:tavLst>
                                        <p:tav tm="0">
                                          <p:val>
                                            <p:strVal val="#ppt_x"/>
                                          </p:val>
                                        </p:tav>
                                        <p:tav tm="100000">
                                          <p:val>
                                            <p:strVal val="#ppt_x"/>
                                          </p:val>
                                        </p:tav>
                                      </p:tavLst>
                                    </p:anim>
                                    <p:anim calcmode="lin" valueType="num">
                                      <p:cBhvr>
                                        <p:cTn id="85" dur="750" fill="hold"/>
                                        <p:tgtEl>
                                          <p:spTgt spid="15"/>
                                        </p:tgtEl>
                                        <p:attrNameLst>
                                          <p:attrName>ppt_y</p:attrName>
                                        </p:attrNameLst>
                                      </p:cBhvr>
                                      <p:tavLst>
                                        <p:tav tm="0">
                                          <p:val>
                                            <p:strVal val="#ppt_y+.1"/>
                                          </p:val>
                                        </p:tav>
                                        <p:tav tm="100000">
                                          <p:val>
                                            <p:strVal val="#ppt_y"/>
                                          </p:val>
                                        </p:tav>
                                      </p:tavLst>
                                    </p:anim>
                                  </p:childTnLst>
                                </p:cTn>
                              </p:par>
                            </p:childTnLst>
                          </p:cTn>
                        </p:par>
                        <p:par>
                          <p:cTn id="86" fill="hold">
                            <p:stCondLst>
                              <p:cond delay="10500"/>
                            </p:stCondLst>
                            <p:childTnLst>
                              <p:par>
                                <p:cTn id="87" presetID="53" presetClass="entr" presetSubtype="16" fill="hold" nodeType="after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p:cTn id="89" dur="500" fill="hold"/>
                                        <p:tgtEl>
                                          <p:spTgt spid="19"/>
                                        </p:tgtEl>
                                        <p:attrNameLst>
                                          <p:attrName>ppt_w</p:attrName>
                                        </p:attrNameLst>
                                      </p:cBhvr>
                                      <p:tavLst>
                                        <p:tav tm="0">
                                          <p:val>
                                            <p:fltVal val="0"/>
                                          </p:val>
                                        </p:tav>
                                        <p:tav tm="100000">
                                          <p:val>
                                            <p:strVal val="#ppt_w"/>
                                          </p:val>
                                        </p:tav>
                                      </p:tavLst>
                                    </p:anim>
                                    <p:anim calcmode="lin" valueType="num">
                                      <p:cBhvr>
                                        <p:cTn id="90" dur="500" fill="hold"/>
                                        <p:tgtEl>
                                          <p:spTgt spid="19"/>
                                        </p:tgtEl>
                                        <p:attrNameLst>
                                          <p:attrName>ppt_h</p:attrName>
                                        </p:attrNameLst>
                                      </p:cBhvr>
                                      <p:tavLst>
                                        <p:tav tm="0">
                                          <p:val>
                                            <p:fltVal val="0"/>
                                          </p:val>
                                        </p:tav>
                                        <p:tav tm="100000">
                                          <p:val>
                                            <p:strVal val="#ppt_h"/>
                                          </p:val>
                                        </p:tav>
                                      </p:tavLst>
                                    </p:anim>
                                    <p:animEffect transition="in" filter="fade">
                                      <p:cBhvr>
                                        <p:cTn id="91" dur="500"/>
                                        <p:tgtEl>
                                          <p:spTgt spid="19"/>
                                        </p:tgtEl>
                                      </p:cBhvr>
                                    </p:animEffect>
                                  </p:childTnLst>
                                </p:cTn>
                              </p:par>
                            </p:childTnLst>
                          </p:cTn>
                        </p:par>
                        <p:par>
                          <p:cTn id="92" fill="hold">
                            <p:stCondLst>
                              <p:cond delay="11000"/>
                            </p:stCondLst>
                            <p:childTnLst>
                              <p:par>
                                <p:cTn id="93" presetID="22" presetClass="entr" presetSubtype="1" fill="hold" nodeType="afterEffect">
                                  <p:stCondLst>
                                    <p:cond delay="0"/>
                                  </p:stCondLst>
                                  <p:childTnLst>
                                    <p:set>
                                      <p:cBhvr>
                                        <p:cTn id="94" dur="1" fill="hold">
                                          <p:stCondLst>
                                            <p:cond delay="0"/>
                                          </p:stCondLst>
                                        </p:cTn>
                                        <p:tgtEl>
                                          <p:spTgt spid="186"/>
                                        </p:tgtEl>
                                        <p:attrNameLst>
                                          <p:attrName>style.visibility</p:attrName>
                                        </p:attrNameLst>
                                      </p:cBhvr>
                                      <p:to>
                                        <p:strVal val="visible"/>
                                      </p:to>
                                    </p:set>
                                    <p:animEffect transition="in" filter="wipe(up)">
                                      <p:cBhvr>
                                        <p:cTn id="95" dur="500"/>
                                        <p:tgtEl>
                                          <p:spTgt spid="186"/>
                                        </p:tgtEl>
                                      </p:cBhvr>
                                    </p:animEffect>
                                  </p:childTnLst>
                                </p:cTn>
                              </p:par>
                            </p:childTnLst>
                          </p:cTn>
                        </p:par>
                        <p:par>
                          <p:cTn id="96" fill="hold">
                            <p:stCondLst>
                              <p:cond delay="11500"/>
                            </p:stCondLst>
                            <p:childTnLst>
                              <p:par>
                                <p:cTn id="97" presetID="42" presetClass="entr" presetSubtype="0" fill="hold"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fade">
                                      <p:cBhvr>
                                        <p:cTn id="99" dur="750"/>
                                        <p:tgtEl>
                                          <p:spTgt spid="22"/>
                                        </p:tgtEl>
                                      </p:cBhvr>
                                    </p:animEffect>
                                    <p:anim calcmode="lin" valueType="num">
                                      <p:cBhvr>
                                        <p:cTn id="100" dur="750" fill="hold"/>
                                        <p:tgtEl>
                                          <p:spTgt spid="22"/>
                                        </p:tgtEl>
                                        <p:attrNameLst>
                                          <p:attrName>ppt_x</p:attrName>
                                        </p:attrNameLst>
                                      </p:cBhvr>
                                      <p:tavLst>
                                        <p:tav tm="0">
                                          <p:val>
                                            <p:strVal val="#ppt_x"/>
                                          </p:val>
                                        </p:tav>
                                        <p:tav tm="100000">
                                          <p:val>
                                            <p:strVal val="#ppt_x"/>
                                          </p:val>
                                        </p:tav>
                                      </p:tavLst>
                                    </p:anim>
                                    <p:anim calcmode="lin" valueType="num">
                                      <p:cBhvr>
                                        <p:cTn id="101"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5917" y="2295196"/>
            <a:ext cx="9668740" cy="1411605"/>
          </a:xfrm>
          <a:prstGeom prst="rect">
            <a:avLst/>
          </a:prstGeom>
          <a:noFill/>
          <a:ln>
            <a:noFill/>
          </a:ln>
          <a:effectLst>
            <a:innerShdw blurRad="63500" dist="50800" dir="16200000">
              <a:prstClr val="black">
                <a:alpha val="50000"/>
              </a:prstClr>
            </a:innerShdw>
          </a:effectLst>
        </p:spPr>
        <p:txBody>
          <a:bodyPr wrap="square" rtlCol="0">
            <a:spAutoFit/>
          </a:bodyPr>
          <a:lstStyle/>
          <a:p>
            <a:pPr algn="ctr">
              <a:lnSpc>
                <a:spcPct val="110000"/>
              </a:lnSpc>
              <a:defRPr/>
            </a:pPr>
            <a:r>
              <a:rPr lang="zh-CN" altLang="en-US" sz="7800" b="1" dirty="0" smtClean="0">
                <a:gradFill>
                  <a:gsLst>
                    <a:gs pos="90000">
                      <a:srgbClr val="C00000"/>
                    </a:gs>
                    <a:gs pos="30000">
                      <a:srgbClr val="FF3300"/>
                    </a:gs>
                  </a:gsLst>
                  <a:lin ang="5400000" scaled="1"/>
                </a:gra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汇报完毕</a:t>
            </a:r>
            <a:r>
              <a:rPr lang="en-US" altLang="zh-CN" sz="7800" b="1" dirty="0" smtClean="0">
                <a:gradFill>
                  <a:gsLst>
                    <a:gs pos="90000">
                      <a:srgbClr val="C00000"/>
                    </a:gs>
                    <a:gs pos="30000">
                      <a:srgbClr val="FF3300"/>
                    </a:gs>
                  </a:gsLst>
                  <a:lin ang="5400000" scaled="1"/>
                </a:gra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 </a:t>
            </a:r>
            <a:r>
              <a:rPr lang="zh-CN" altLang="en-US" sz="7800" b="1" dirty="0" smtClean="0">
                <a:gradFill>
                  <a:gsLst>
                    <a:gs pos="90000">
                      <a:srgbClr val="C00000"/>
                    </a:gs>
                    <a:gs pos="30000">
                      <a:srgbClr val="FF3300"/>
                    </a:gs>
                  </a:gsLst>
                  <a:lin ang="5400000" scaled="1"/>
                </a:gra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感谢聆听</a:t>
            </a:r>
          </a:p>
        </p:txBody>
      </p:sp>
      <p:pic>
        <p:nvPicPr>
          <p:cNvPr id="3" name="图片 2" descr="红绸党建底边"/>
          <p:cNvPicPr>
            <a:picLocks noChangeAspect="1"/>
          </p:cNvPicPr>
          <p:nvPr/>
        </p:nvPicPr>
        <p:blipFill>
          <a:blip r:embed="rId2"/>
          <a:srcRect t="76104"/>
          <a:stretch>
            <a:fillRect/>
          </a:stretch>
        </p:blipFill>
        <p:spPr>
          <a:xfrm>
            <a:off x="0" y="4023360"/>
            <a:ext cx="12220575" cy="2834640"/>
          </a:xfrm>
          <a:prstGeom prst="rect">
            <a:avLst/>
          </a:prstGeom>
        </p:spPr>
      </p:pic>
      <p:pic>
        <p:nvPicPr>
          <p:cNvPr id="4" name="图片 3"/>
          <p:cNvPicPr>
            <a:picLocks noChangeAspect="1"/>
          </p:cNvPicPr>
          <p:nvPr/>
        </p:nvPicPr>
        <p:blipFill>
          <a:blip r:embed="rId3"/>
          <a:stretch>
            <a:fillRect/>
          </a:stretch>
        </p:blipFill>
        <p:spPr>
          <a:xfrm>
            <a:off x="9405887" y="3773302"/>
            <a:ext cx="2786113" cy="3217701"/>
          </a:xfrm>
          <a:prstGeom prst="rect">
            <a:avLst/>
          </a:prstGeom>
        </p:spPr>
      </p:pic>
    </p:spTree>
    <p:extLst>
      <p:ext uri="{BB962C8B-B14F-4D97-AF65-F5344CB8AC3E}">
        <p14:creationId xmlns:p14="http://schemas.microsoft.com/office/powerpoint/2010/main" val="251230717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40842" y="2194847"/>
            <a:ext cx="3994953" cy="3121432"/>
            <a:chOff x="789474" y="1812075"/>
            <a:chExt cx="3339910" cy="2073708"/>
          </a:xfrm>
        </p:grpSpPr>
        <p:grpSp>
          <p:nvGrpSpPr>
            <p:cNvPr id="9" name="组合 8"/>
            <p:cNvGrpSpPr/>
            <p:nvPr/>
          </p:nvGrpSpPr>
          <p:grpSpPr>
            <a:xfrm>
              <a:off x="789474" y="1812075"/>
              <a:ext cx="3339910" cy="2073708"/>
              <a:chOff x="749490" y="1780093"/>
              <a:chExt cx="4179594" cy="2595057"/>
            </a:xfrm>
          </p:grpSpPr>
          <p:sp>
            <p:nvSpPr>
              <p:cNvPr id="10"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1"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2"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3"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4" name="矩形 13"/>
            <p:cNvSpPr/>
            <p:nvPr/>
          </p:nvSpPr>
          <p:spPr>
            <a:xfrm>
              <a:off x="2136501" y="3056088"/>
              <a:ext cx="646331"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02</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6" name="矩形 15"/>
          <p:cNvSpPr/>
          <p:nvPr/>
        </p:nvSpPr>
        <p:spPr>
          <a:xfrm>
            <a:off x="5091414" y="1537835"/>
            <a:ext cx="5594306" cy="4493538"/>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大</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会同意</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rPr>
              <a:t>把党的初心使命、党的百年奋斗重大成就和历史经验的内容写入党章。</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敢于斗争、敢于胜利，是党和人民不可战胜的强大精神力量。党和人民取得的一切成就，都是通过斗争取得</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的</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lang="en-US" altLang="zh-CN" sz="2000" b="1">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大</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会同意</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rPr>
              <a:t>把发扬斗争精神、增强斗争本领的内容写入党章。</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充实这些内容，对激励全党坚定历史自信、增强历史主动，坚守初心使命、传承红色基因，把握新的伟大斗争的历史特点，团结带领全国各族人民夺取中国特色社会主义新胜利，具有十分重大的意义。</a:t>
            </a:r>
          </a:p>
        </p:txBody>
      </p:sp>
      <p:sp>
        <p:nvSpPr>
          <p:cNvPr id="2" name="Rectangle 5"/>
          <p:cNvSpPr>
            <a:spLocks noChangeArrowheads="1"/>
          </p:cNvSpPr>
          <p:nvPr/>
        </p:nvSpPr>
        <p:spPr bwMode="auto">
          <a:xfrm>
            <a:off x="640842" y="87529"/>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spTree>
    <p:extLst>
      <p:ext uri="{BB962C8B-B14F-4D97-AF65-F5344CB8AC3E}">
        <p14:creationId xmlns:p14="http://schemas.microsoft.com/office/powerpoint/2010/main" val="397069816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52285" y="2203450"/>
            <a:ext cx="3709352" cy="2953341"/>
            <a:chOff x="798852" y="1799412"/>
            <a:chExt cx="3507333" cy="2740689"/>
          </a:xfrm>
        </p:grpSpPr>
        <p:grpSp>
          <p:nvGrpSpPr>
            <p:cNvPr id="9" name="组合 8"/>
            <p:cNvGrpSpPr/>
            <p:nvPr/>
          </p:nvGrpSpPr>
          <p:grpSpPr>
            <a:xfrm>
              <a:off x="798852" y="1799412"/>
              <a:ext cx="3507333" cy="2740689"/>
              <a:chOff x="749490" y="1780093"/>
              <a:chExt cx="4179594" cy="2595057"/>
            </a:xfrm>
          </p:grpSpPr>
          <p:sp>
            <p:nvSpPr>
              <p:cNvPr id="10"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1"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2"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3"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4" name="矩形 13"/>
            <p:cNvSpPr/>
            <p:nvPr/>
          </p:nvSpPr>
          <p:spPr>
            <a:xfrm>
              <a:off x="2270526" y="3341100"/>
              <a:ext cx="646331"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04</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6" name="矩形 15"/>
          <p:cNvSpPr/>
          <p:nvPr/>
        </p:nvSpPr>
        <p:spPr>
          <a:xfrm>
            <a:off x="4338340" y="1277458"/>
            <a:ext cx="7467394" cy="477361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        大会认为，党的二十大提出以中国式现代化全面推进中华民族伟大复兴，并将此确定为新时代新征程中国共产党的中心任务。</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rPr>
              <a:t>公有制为主体、多种所有制经济共同发展，按劳分配为主体、多种分配方式并存，社会主义市场经济体制等社会主义基本经济制度，是中国特色社会主义制度的重要支</a:t>
            </a:r>
            <a:r>
              <a:rPr kumimoji="0" lang="zh-CN" altLang="en-US" sz="2000" b="1" i="0" u="none" strike="noStrike" kern="1200" cap="none" spc="0" normalizeH="0" noProof="0">
                <a:ln>
                  <a:noFill/>
                </a:ln>
                <a:solidFill>
                  <a:srgbClr val="C00000"/>
                </a:solidFill>
                <a:effectLst/>
                <a:uLnTx/>
                <a:uFillTx/>
                <a:latin typeface="Times New Roman" panose="02020603050405020304" pitchFamily="18" charset="0"/>
                <a:ea typeface="华文中宋" panose="02010600040101010101" pitchFamily="2" charset="-122"/>
                <a:cs typeface="+mn-ea"/>
              </a:rPr>
              <a:t>柱</a:t>
            </a:r>
            <a:r>
              <a:rPr kumimoji="0" lang="zh-CN" altLang="en-US" sz="1800" b="1" i="0" u="none" strike="noStrike" kern="1200" cap="none" spc="0" normalizeH="0" noProof="0" smtClean="0">
                <a:ln>
                  <a:noFill/>
                </a:ln>
                <a:solidFill>
                  <a:srgbClr val="C00000"/>
                </a:solidFill>
                <a:effectLst/>
                <a:uLnTx/>
                <a:uFillTx/>
                <a:latin typeface="Times New Roman" panose="02020603050405020304" pitchFamily="18" charset="0"/>
                <a:ea typeface="华文中宋" panose="02010600040101010101" pitchFamily="2" charset="-122"/>
                <a:cs typeface="+mn-ea"/>
              </a:rPr>
              <a:t>。</a:t>
            </a: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大</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会同意把上述内容写入</a:t>
            </a:r>
            <a:r>
              <a:rPr kumimoji="0" lang="zh-CN" altLang="en-US" sz="18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党</a:t>
            </a: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章</a:t>
            </a:r>
            <a:r>
              <a:rPr lang="zh-CN" altLang="en-US" b="1">
                <a:solidFill>
                  <a:prstClr val="black"/>
                </a:solidFill>
                <a:latin typeface="Times New Roman" panose="02020603050405020304" pitchFamily="18" charset="0"/>
                <a:ea typeface="华文中宋" panose="02010600040101010101" pitchFamily="2" charset="-122"/>
                <a:cs typeface="+mn-ea"/>
              </a:rPr>
              <a:t>。</a:t>
            </a:r>
            <a:endParaRPr kumimoji="0" lang="en-US" altLang="zh-CN"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同</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意</a:t>
            </a:r>
            <a:r>
              <a:rPr kumimoji="0" lang="zh-CN" altLang="en-US" sz="2000" b="1" i="0" u="none" strike="noStrike" kern="1200" cap="none" spc="0" normalizeH="0" noProof="0" dirty="0">
                <a:ln>
                  <a:noFill/>
                </a:ln>
                <a:solidFill>
                  <a:srgbClr val="C00000"/>
                </a:solidFill>
                <a:effectLst/>
                <a:uLnTx/>
                <a:uFillTx/>
                <a:latin typeface="Times New Roman" panose="02020603050405020304" pitchFamily="18" charset="0"/>
                <a:ea typeface="华文中宋" panose="02010600040101010101" pitchFamily="2" charset="-122"/>
                <a:cs typeface="+mn-ea"/>
              </a:rPr>
              <a:t>把逐步实现全体人民共同富裕，把握新发展阶段，贯彻创新、协调、绿色、开放、共享的新发展理念，加快构建以国内大循环为主体、国内国际双循环相互促进的新发展格局，推动高质量发展，充分发挥人才作为第一资源的作用，促进国民经济更高质量、更有效率、更加公平、更可持续、更为安全发展等内容</a:t>
            </a:r>
            <a:r>
              <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写入党</a:t>
            </a:r>
            <a:r>
              <a:rPr kumimoji="0" lang="zh-CN" altLang="en-US" sz="18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章</a:t>
            </a:r>
            <a:r>
              <a:rPr kumimoji="0" lang="zh-CN" altLang="en-US" sz="18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kumimoji="0" lang="zh-CN" altLang="en-US" sz="18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endParaRPr>
          </a:p>
        </p:txBody>
      </p:sp>
      <p:sp>
        <p:nvSpPr>
          <p:cNvPr id="2" name="Rectangle 5"/>
          <p:cNvSpPr>
            <a:spLocks noChangeArrowheads="1"/>
          </p:cNvSpPr>
          <p:nvPr/>
        </p:nvSpPr>
        <p:spPr bwMode="auto">
          <a:xfrm>
            <a:off x="635539" y="70815"/>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spTree>
    <p:extLst>
      <p:ext uri="{BB962C8B-B14F-4D97-AF65-F5344CB8AC3E}">
        <p14:creationId xmlns:p14="http://schemas.microsoft.com/office/powerpoint/2010/main" val="43633717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3635" y="2270399"/>
            <a:ext cx="3698634" cy="2811963"/>
            <a:chOff x="946173" y="2780763"/>
            <a:chExt cx="3339910" cy="2073708"/>
          </a:xfrm>
        </p:grpSpPr>
        <p:grpSp>
          <p:nvGrpSpPr>
            <p:cNvPr id="9" name="组合 8"/>
            <p:cNvGrpSpPr/>
            <p:nvPr/>
          </p:nvGrpSpPr>
          <p:grpSpPr>
            <a:xfrm>
              <a:off x="946173" y="2780763"/>
              <a:ext cx="3339910" cy="2073708"/>
              <a:chOff x="749490" y="1780093"/>
              <a:chExt cx="4179594" cy="2595057"/>
            </a:xfrm>
          </p:grpSpPr>
          <p:sp>
            <p:nvSpPr>
              <p:cNvPr id="10"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1"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2"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3"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4" name="矩形 13"/>
            <p:cNvSpPr/>
            <p:nvPr/>
          </p:nvSpPr>
          <p:spPr>
            <a:xfrm>
              <a:off x="2293200" y="3974961"/>
              <a:ext cx="646331"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05</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6" name="矩形 15"/>
          <p:cNvSpPr/>
          <p:nvPr/>
        </p:nvSpPr>
        <p:spPr>
          <a:xfrm>
            <a:off x="4922069" y="1654402"/>
            <a:ext cx="6149456" cy="3693319"/>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        大会认为，</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全面建设社会主义现代化国家，是一项伟大而艰巨的事业，前途光明，任重道</a:t>
            </a:r>
            <a:r>
              <a:rPr kumimoji="0" lang="zh-CN" altLang="en-US" sz="2000" b="1" i="0" u="none" strike="noStrike" kern="1200" cap="none" spc="0" normalizeH="0" noProof="0">
                <a:ln>
                  <a:noFill/>
                </a:ln>
                <a:solidFill>
                  <a:srgbClr val="FF0000"/>
                </a:solidFill>
                <a:effectLst/>
                <a:uLnTx/>
                <a:uFillTx/>
                <a:latin typeface="Times New Roman" panose="02020603050405020304" pitchFamily="18" charset="0"/>
                <a:ea typeface="华文中宋" panose="02010600040101010101" pitchFamily="2" charset="-122"/>
                <a:cs typeface="+mn-ea"/>
              </a:rPr>
              <a:t>远</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。全</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面建成社会主义现代化强国，总的战略安排是分两步走：从二〇二〇年到二〇三五年基本</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实现社会主义现代化</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；从二〇三五年到本世纪中叶把我国建成富强民主文明和谐美丽的</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社会主义现代化强</a:t>
            </a:r>
            <a:r>
              <a:rPr kumimoji="0" lang="zh-CN" altLang="en-US" sz="2000" b="1" i="0" u="none" strike="noStrike" kern="1200" cap="none" spc="0" normalizeH="0" noProof="0">
                <a:ln>
                  <a:noFill/>
                </a:ln>
                <a:solidFill>
                  <a:srgbClr val="FF0000"/>
                </a:solidFill>
                <a:effectLst/>
                <a:uLnTx/>
                <a:uFillTx/>
                <a:latin typeface="Times New Roman" panose="02020603050405020304" pitchFamily="18" charset="0"/>
                <a:ea typeface="华文中宋" panose="02010600040101010101" pitchFamily="2" charset="-122"/>
                <a:cs typeface="+mn-ea"/>
              </a:rPr>
              <a:t>国</a:t>
            </a:r>
            <a:r>
              <a:rPr kumimoji="0" lang="zh-CN" altLang="en-US" sz="2000" b="1" i="0" u="none" strike="noStrike" kern="120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solidFill>
                <a:srgbClr val="FF0000"/>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lang="en-US" altLang="zh-CN" sz="2000" b="1">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党</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章据此作出相应修改，有利于激励全党坚定信心、锐意进取，朝着既定奋斗目标勇毅前行。</a:t>
            </a:r>
          </a:p>
        </p:txBody>
      </p:sp>
      <p:sp>
        <p:nvSpPr>
          <p:cNvPr id="2" name="Rectangle 5"/>
          <p:cNvSpPr>
            <a:spLocks noChangeArrowheads="1"/>
          </p:cNvSpPr>
          <p:nvPr/>
        </p:nvSpPr>
        <p:spPr bwMode="auto">
          <a:xfrm>
            <a:off x="596919" y="102702"/>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spTree>
    <p:extLst>
      <p:ext uri="{BB962C8B-B14F-4D97-AF65-F5344CB8AC3E}">
        <p14:creationId xmlns:p14="http://schemas.microsoft.com/office/powerpoint/2010/main" val="311058261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13243" y="2232174"/>
            <a:ext cx="3988635" cy="2672985"/>
            <a:chOff x="891709" y="2487357"/>
            <a:chExt cx="3339910" cy="2068228"/>
          </a:xfrm>
        </p:grpSpPr>
        <p:grpSp>
          <p:nvGrpSpPr>
            <p:cNvPr id="9" name="组合 8"/>
            <p:cNvGrpSpPr/>
            <p:nvPr/>
          </p:nvGrpSpPr>
          <p:grpSpPr>
            <a:xfrm>
              <a:off x="891709" y="2487357"/>
              <a:ext cx="3339910" cy="2068228"/>
              <a:chOff x="749490" y="1780093"/>
              <a:chExt cx="4179594" cy="2588199"/>
            </a:xfrm>
          </p:grpSpPr>
          <p:sp>
            <p:nvSpPr>
              <p:cNvPr id="10"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1"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2" name="Freeform 5"/>
              <p:cNvSpPr/>
              <p:nvPr/>
            </p:nvSpPr>
            <p:spPr bwMode="auto">
              <a:xfrm rot="21425701">
                <a:off x="762197"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3"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4" name="矩形 13"/>
            <p:cNvSpPr/>
            <p:nvPr/>
          </p:nvSpPr>
          <p:spPr>
            <a:xfrm>
              <a:off x="2068264" y="3758828"/>
              <a:ext cx="646331"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06</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6" name="矩形 15"/>
          <p:cNvSpPr/>
          <p:nvPr/>
        </p:nvSpPr>
        <p:spPr>
          <a:xfrm>
            <a:off x="4781134" y="1340942"/>
            <a:ext cx="6784715" cy="4493538"/>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        大会认为，党的十九大以来，以习近平同志为核心的党中央围绕统筹推进“五位一体”总体布局、协调推进“四个全面”战略布局，提出一系列新理念新思想新战略。</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大会同意，把走中国特色社会主义法治道路，发展更加广泛、更加充分、更加健全的全过程人民民主，建立健全民主选举、民主协商、民主决策、民主管理、民主监督的制度和程序，统筹发展和安全等内容写入党</a:t>
            </a:r>
            <a:r>
              <a:rPr kumimoji="0" lang="zh-CN" altLang="en-US" sz="2000" b="1" i="0" u="none" strike="noStrike" kern="1200" cap="none" spc="0" normalizeH="0" noProof="0">
                <a:ln>
                  <a:noFill/>
                </a:ln>
                <a:solidFill>
                  <a:srgbClr val="FF0000"/>
                </a:solidFill>
                <a:effectLst/>
                <a:uLnTx/>
                <a:uFillTx/>
                <a:latin typeface="Times New Roman" panose="02020603050405020304" pitchFamily="18" charset="0"/>
                <a:ea typeface="华文中宋" panose="02010600040101010101" pitchFamily="2" charset="-122"/>
                <a:cs typeface="+mn-ea"/>
              </a:rPr>
              <a:t>章</a:t>
            </a:r>
            <a:r>
              <a:rPr kumimoji="0" lang="zh-CN" altLang="en-US"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zh-CN" sz="2000" b="1">
                <a:solidFill>
                  <a:prstClr val="black"/>
                </a:solidFill>
                <a:latin typeface="Times New Roman" panose="02020603050405020304" pitchFamily="18" charset="0"/>
                <a:ea typeface="华文中宋" panose="02010600040101010101" pitchFamily="2" charset="-122"/>
                <a:cs typeface="+mn-ea"/>
              </a:rPr>
              <a:t> </a:t>
            </a:r>
            <a:r>
              <a:rPr lang="en-US" altLang="zh-CN" sz="2000" b="1" smtClean="0">
                <a:solidFill>
                  <a:prstClr val="black"/>
                </a:solidFill>
                <a:latin typeface="Times New Roman" panose="02020603050405020304" pitchFamily="18" charset="0"/>
                <a:ea typeface="华文中宋" panose="02010600040101010101" pitchFamily="2" charset="-122"/>
                <a:cs typeface="+mn-ea"/>
              </a:rPr>
              <a:t>    </a:t>
            </a: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zh-CN" sz="2000" b="1">
                <a:solidFill>
                  <a:prstClr val="black"/>
                </a:solidFill>
                <a:latin typeface="Times New Roman" panose="02020603050405020304" pitchFamily="18" charset="0"/>
                <a:ea typeface="华文中宋" panose="02010600040101010101" pitchFamily="2" charset="-122"/>
                <a:cs typeface="+mn-ea"/>
              </a:rPr>
              <a:t> </a:t>
            </a:r>
            <a:r>
              <a:rPr lang="en-US" altLang="zh-CN" sz="2000" b="1" smtClean="0">
                <a:solidFill>
                  <a:prstClr val="black"/>
                </a:solidFill>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作</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出这些充实，对全党更加自觉、更加坚定</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地</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贯彻</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党的基本理论、基本路线、基本方略，全面推进中国特色社会主义伟大事业，具有十分重要的作用。</a:t>
            </a:r>
          </a:p>
        </p:txBody>
      </p:sp>
      <p:sp>
        <p:nvSpPr>
          <p:cNvPr id="2" name="Rectangle 5"/>
          <p:cNvSpPr>
            <a:spLocks noChangeArrowheads="1"/>
          </p:cNvSpPr>
          <p:nvPr/>
        </p:nvSpPr>
        <p:spPr bwMode="auto">
          <a:xfrm>
            <a:off x="586286" y="97121"/>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spTree>
    <p:extLst>
      <p:ext uri="{BB962C8B-B14F-4D97-AF65-F5344CB8AC3E}">
        <p14:creationId xmlns:p14="http://schemas.microsoft.com/office/powerpoint/2010/main" val="24431596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75653" y="1998487"/>
            <a:ext cx="4124021" cy="3275261"/>
            <a:chOff x="798853" y="2583278"/>
            <a:chExt cx="3339910" cy="2073708"/>
          </a:xfrm>
        </p:grpSpPr>
        <p:grpSp>
          <p:nvGrpSpPr>
            <p:cNvPr id="9" name="组合 8"/>
            <p:cNvGrpSpPr/>
            <p:nvPr/>
          </p:nvGrpSpPr>
          <p:grpSpPr>
            <a:xfrm>
              <a:off x="798853" y="2583278"/>
              <a:ext cx="3339910" cy="2073708"/>
              <a:chOff x="749490" y="1780093"/>
              <a:chExt cx="4179594" cy="2595057"/>
            </a:xfrm>
          </p:grpSpPr>
          <p:sp>
            <p:nvSpPr>
              <p:cNvPr id="10" name="Freeform 5"/>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3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1" name="Freeform 5"/>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alpha val="50000"/>
                </a:schemeClr>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2" name="Freeform 5"/>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chemeClr val="accent1"/>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13" name="Freeform 29"/>
              <p:cNvSpPr/>
              <p:nvPr/>
            </p:nvSpPr>
            <p:spPr bwMode="auto">
              <a:xfrm>
                <a:off x="1436488" y="2102429"/>
                <a:ext cx="785354" cy="70179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noProof="0">
                  <a:ln>
                    <a:noFill/>
                  </a:ln>
                  <a:solidFill>
                    <a:prstClr val="white"/>
                  </a:solidFill>
                  <a:effectLst/>
                  <a:uLnTx/>
                  <a:uFillTx/>
                  <a:latin typeface="Times New Roman" panose="02020603050405020304" pitchFamily="18" charset="0"/>
                  <a:ea typeface="华文中宋" panose="02010600040101010101" pitchFamily="2" charset="-122"/>
                  <a:cs typeface="+mn-cs"/>
                  <a:sym typeface="Arial" panose="020B0604020202020204" pitchFamily="34" charset="0"/>
                </a:endParaRPr>
              </a:p>
            </p:txBody>
          </p:sp>
        </p:grpSp>
        <p:sp>
          <p:nvSpPr>
            <p:cNvPr id="14" name="矩形 13"/>
            <p:cNvSpPr/>
            <p:nvPr/>
          </p:nvSpPr>
          <p:spPr>
            <a:xfrm>
              <a:off x="2106434" y="3962418"/>
              <a:ext cx="646331"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rPr>
                <a:t>07</a:t>
              </a:r>
              <a:endParaRPr kumimoji="0" lang="zh-CN" altLang="en-US" sz="3600" b="1" i="0" u="none" strike="noStrike" kern="1200" cap="none" spc="0" normalizeH="0" noProof="0" dirty="0">
                <a:ln>
                  <a:noFill/>
                </a:ln>
                <a:solidFill>
                  <a:srgbClr val="FBF6F0"/>
                </a:solidFill>
                <a:effectLst/>
                <a:uLnTx/>
                <a:uFillTx/>
                <a:latin typeface="Times New Roman" panose="02020603050405020304" pitchFamily="18" charset="0"/>
                <a:ea typeface="华文中宋" panose="02010600040101010101" pitchFamily="2" charset="-122"/>
                <a:cs typeface="+mn-cs"/>
              </a:endParaRPr>
            </a:p>
          </p:txBody>
        </p:sp>
      </p:grpSp>
      <p:sp>
        <p:nvSpPr>
          <p:cNvPr id="16" name="矩形 15"/>
          <p:cNvSpPr/>
          <p:nvPr/>
        </p:nvSpPr>
        <p:spPr>
          <a:xfrm>
            <a:off x="5132267" y="1408064"/>
            <a:ext cx="5415233" cy="4493538"/>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       大会认为，党的十九大以来，习近平同志就加强国防和军队建设、统战工作、外交工作提出一系列新理念新思想新战</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略</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lang="en-US" altLang="zh-CN" sz="2000" b="1" smtClean="0">
              <a:solidFill>
                <a:prstClr val="black"/>
              </a:solidFill>
              <a:latin typeface="Times New Roman" panose="02020603050405020304" pitchFamily="18" charset="0"/>
              <a:ea typeface="华文中宋" panose="02010600040101010101" pitchFamily="2" charset="-122"/>
              <a:cs typeface="+mn-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en-US" altLang="zh-CN"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      </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大</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会同意，</a:t>
            </a:r>
            <a:r>
              <a:rPr kumimoji="0" lang="zh-CN" altLang="en-US" sz="2000" b="1" i="0" u="none" strike="noStrike" kern="1200" cap="none" spc="0" normalizeH="0" noProof="0" dirty="0">
                <a:ln>
                  <a:noFill/>
                </a:ln>
                <a:solidFill>
                  <a:srgbClr val="FF0000"/>
                </a:solidFill>
                <a:effectLst/>
                <a:uLnTx/>
                <a:uFillTx/>
                <a:latin typeface="Times New Roman" panose="02020603050405020304" pitchFamily="18" charset="0"/>
                <a:ea typeface="华文中宋" panose="02010600040101010101" pitchFamily="2" charset="-122"/>
                <a:cs typeface="+mn-ea"/>
              </a:rPr>
              <a:t>把坚持政治建军、改革强军、科技强军、人才强军、依法治军，把人民军队建设成为世界一流军队；全面准确、坚定不移贯彻“一个国家、两种制度”的方针，坚决反对和遏制“台独”；弘扬和平、发展、公平、正义、民主、自由的全人类共同价值，推动建设持久和平、普遍安全、共同繁荣、开放包容、清洁美丽的世界</a:t>
            </a:r>
            <a:r>
              <a:rPr kumimoji="0" lang="zh-CN" altLang="en-US" sz="2000" b="1" i="0" u="none" strike="noStrike" kern="1200" cap="none" spc="0" normalizeH="0" noProof="0" dirty="0">
                <a:ln>
                  <a:noFill/>
                </a:ln>
                <a:solidFill>
                  <a:prstClr val="black"/>
                </a:solidFill>
                <a:effectLst/>
                <a:uLnTx/>
                <a:uFillTx/>
                <a:latin typeface="Times New Roman" panose="02020603050405020304" pitchFamily="18" charset="0"/>
                <a:ea typeface="华文中宋" panose="02010600040101010101" pitchFamily="2" charset="-122"/>
                <a:cs typeface="+mn-ea"/>
              </a:rPr>
              <a:t>等内容写入党</a:t>
            </a:r>
            <a:r>
              <a:rPr kumimoji="0" lang="zh-CN" altLang="en-US" sz="2000" b="1" i="0" u="none" strike="noStrike" kern="1200" cap="none" spc="0" normalizeH="0" noProof="0">
                <a:ln>
                  <a:noFill/>
                </a:ln>
                <a:solidFill>
                  <a:prstClr val="black"/>
                </a:solidFill>
                <a:effectLst/>
                <a:uLnTx/>
                <a:uFillTx/>
                <a:latin typeface="Times New Roman" panose="02020603050405020304" pitchFamily="18" charset="0"/>
                <a:ea typeface="华文中宋" panose="02010600040101010101" pitchFamily="2" charset="-122"/>
                <a:cs typeface="+mn-ea"/>
              </a:rPr>
              <a:t>章</a:t>
            </a:r>
            <a:r>
              <a:rPr kumimoji="0" lang="zh-CN" altLang="en-US" sz="2000" b="1" i="0" u="none" strike="noStrike" kern="1200" cap="none" spc="0" normalizeH="0" noProof="0" smtClean="0">
                <a:ln>
                  <a:noFill/>
                </a:ln>
                <a:solidFill>
                  <a:prstClr val="black"/>
                </a:solidFill>
                <a:effectLst/>
                <a:uLnTx/>
                <a:uFillTx/>
                <a:latin typeface="Times New Roman" panose="02020603050405020304" pitchFamily="18" charset="0"/>
                <a:ea typeface="华文中宋" panose="02010600040101010101" pitchFamily="2" charset="-122"/>
                <a:cs typeface="+mn-ea"/>
              </a:rPr>
              <a:t>。</a:t>
            </a:r>
            <a:endParaRPr lang="en-US" altLang="zh-CN" sz="2000" b="1">
              <a:solidFill>
                <a:prstClr val="black"/>
              </a:solidFill>
              <a:latin typeface="Times New Roman" panose="02020603050405020304" pitchFamily="18" charset="0"/>
              <a:ea typeface="华文中宋" panose="02010600040101010101" pitchFamily="2" charset="-122"/>
              <a:cs typeface="+mn-ea"/>
            </a:endParaRPr>
          </a:p>
        </p:txBody>
      </p:sp>
      <p:sp>
        <p:nvSpPr>
          <p:cNvPr id="2" name="Rectangle 5"/>
          <p:cNvSpPr>
            <a:spLocks noChangeArrowheads="1"/>
          </p:cNvSpPr>
          <p:nvPr/>
        </p:nvSpPr>
        <p:spPr bwMode="auto">
          <a:xfrm>
            <a:off x="575653" y="53687"/>
            <a:ext cx="6019597"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300" normalizeH="0" noProof="0" dirty="0">
                <a:ln cmpd="sng">
                  <a:noFill/>
                  <a:prstDash val="solid"/>
                </a:ln>
                <a:solidFill>
                  <a:srgbClr val="C00000"/>
                </a:solidFill>
                <a:effectLst/>
                <a:uLnTx/>
                <a:uFillTx/>
                <a:latin typeface="Times New Roman" panose="02020603050405020304" pitchFamily="18" charset="0"/>
                <a:ea typeface="华文中宋" panose="02010600040101010101" pitchFamily="2" charset="-122"/>
                <a:cs typeface="+mn-cs"/>
              </a:rPr>
              <a:t>二十大大对党章做的重要修改</a:t>
            </a:r>
          </a:p>
        </p:txBody>
      </p:sp>
    </p:spTree>
    <p:extLst>
      <p:ext uri="{BB962C8B-B14F-4D97-AF65-F5344CB8AC3E}">
        <p14:creationId xmlns:p14="http://schemas.microsoft.com/office/powerpoint/2010/main" val="13627876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theme/theme1.xml><?xml version="1.0" encoding="utf-8"?>
<a:theme xmlns:a="http://schemas.openxmlformats.org/drawingml/2006/main" name="工图网">
  <a:themeElements>
    <a:clrScheme name="自定义 135">
      <a:dk1>
        <a:sysClr val="windowText" lastClr="000000"/>
      </a:dk1>
      <a:lt1>
        <a:sysClr val="window" lastClr="FFFFFF"/>
      </a:lt1>
      <a:dk2>
        <a:srgbClr val="44546A"/>
      </a:dk2>
      <a:lt2>
        <a:srgbClr val="E7E6E6"/>
      </a:lt2>
      <a:accent1>
        <a:srgbClr val="C00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工图网 www.900ppt.com">
  <a:themeElements>
    <a:clrScheme name="自定义 135">
      <a:dk1>
        <a:sysClr val="windowText" lastClr="000000"/>
      </a:dk1>
      <a:lt1>
        <a:sysClr val="window" lastClr="FFFFFF"/>
      </a:lt1>
      <a:dk2>
        <a:srgbClr val="44546A"/>
      </a:dk2>
      <a:lt2>
        <a:srgbClr val="E7E6E6"/>
      </a:lt2>
      <a:accent1>
        <a:srgbClr val="C00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1470</TotalTime>
  <Words>9205</Words>
  <Application>Microsoft Office PowerPoint</Application>
  <PresentationFormat>宽屏</PresentationFormat>
  <Paragraphs>478</Paragraphs>
  <Slides>48</Slides>
  <Notes>47</Notes>
  <HiddenSlides>0</HiddenSlides>
  <MMClips>1</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48</vt:i4>
      </vt:variant>
    </vt:vector>
  </HeadingPairs>
  <TitlesOfParts>
    <vt:vector size="60" baseType="lpstr">
      <vt:lpstr>等线</vt:lpstr>
      <vt:lpstr>等线 Light</vt:lpstr>
      <vt:lpstr>方正粗宋简体</vt:lpstr>
      <vt:lpstr>方正大标宋简体</vt:lpstr>
      <vt:lpstr>华文中宋</vt:lpstr>
      <vt:lpstr>思源黑体 CN Heavy</vt:lpstr>
      <vt:lpstr>宋体</vt:lpstr>
      <vt:lpstr>微软雅黑</vt:lpstr>
      <vt:lpstr>Arial</vt:lpstr>
      <vt:lpstr>Times New Roman</vt:lpstr>
      <vt:lpstr>工图网</vt:lpstr>
      <vt:lpstr>工图网 www.900ppt.com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zhj</cp:lastModifiedBy>
  <cp:revision>22</cp:revision>
  <dcterms:modified xsi:type="dcterms:W3CDTF">2023-03-21T07:00:27Z</dcterms:modified>
</cp:coreProperties>
</file>